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306300" cy="7429500"/>
  <p:notesSz cx="7010400" cy="114903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0">
          <p15:clr>
            <a:srgbClr val="A4A3A4"/>
          </p15:clr>
        </p15:guide>
        <p15:guide id="2" pos="38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61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20" y="114"/>
      </p:cViewPr>
      <p:guideLst>
        <p:guide orient="horz" pos="2340"/>
        <p:guide pos="38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4134" y="96"/>
      </p:cViewPr>
      <p:guideLst>
        <p:guide orient="horz" pos="3619"/>
        <p:guide pos="220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3049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t" anchorCtr="0" compatLnSpc="1">
            <a:prstTxWarp prst="textNoShape">
              <a:avLst/>
            </a:prstTxWarp>
          </a:bodyPr>
          <a:lstStyle>
            <a:lvl1pPr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71" y="3"/>
            <a:ext cx="3049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t" anchorCtr="0" compatLnSpc="1">
            <a:prstTxWarp prst="textNoShape">
              <a:avLst/>
            </a:prstTxWarp>
          </a:bodyPr>
          <a:lstStyle>
            <a:lvl1pPr algn="r"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890250"/>
            <a:ext cx="30495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b" anchorCtr="0" compatLnSpc="1">
            <a:prstTxWarp prst="textNoShape">
              <a:avLst/>
            </a:prstTxWarp>
          </a:bodyPr>
          <a:lstStyle>
            <a:lvl1pPr defTabSz="781871">
              <a:defRPr sz="9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71" y="10890250"/>
            <a:ext cx="304958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8297" tIns="39150" rIns="78297" bIns="39150" numCol="1" anchor="b" anchorCtr="0" compatLnSpc="1">
            <a:prstTxWarp prst="textNoShape">
              <a:avLst/>
            </a:prstTxWarp>
          </a:bodyPr>
          <a:lstStyle>
            <a:lvl1pPr algn="r" defTabSz="781050">
              <a:defRPr sz="900" smtClean="0"/>
            </a:lvl1pPr>
          </a:lstStyle>
          <a:p>
            <a:pPr>
              <a:defRPr/>
            </a:pPr>
            <a:fld id="{F153375A-2038-4292-BBD0-A9787172BACA}" type="slidenum">
              <a:rPr lang="es-ES" altLang="es-MX"/>
              <a:pPr>
                <a:defRPr/>
              </a:pPr>
              <a:t>‹Nº›</a:t>
            </a:fld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2448601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8" y="5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46" y="5"/>
            <a:ext cx="3038475" cy="576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32D2B-74AA-4918-BE8A-8B8CE477BDC9}" type="datetimeFigureOut">
              <a:rPr lang="es-MX" smtClean="0"/>
              <a:t>17/10/2016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3688" y="1436688"/>
            <a:ext cx="6423025" cy="3878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5529265"/>
            <a:ext cx="5607050" cy="4524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8" y="10914065"/>
            <a:ext cx="3038475" cy="576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46" y="10914065"/>
            <a:ext cx="3038475" cy="57626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F708B-FB53-4C55-9FC2-B695815D3F9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24727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7F708B-FB53-4C55-9FC2-B695815D3F9C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1949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2339" y="2308227"/>
            <a:ext cx="10461625" cy="1592263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46264" y="4210050"/>
            <a:ext cx="8613775" cy="1898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839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2" y="1733550"/>
            <a:ext cx="11074400" cy="49037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484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921751" y="296863"/>
            <a:ext cx="2768600" cy="634047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15950" y="296863"/>
            <a:ext cx="8153399" cy="63404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207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5952" y="1733550"/>
            <a:ext cx="11074400" cy="49037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42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550" y="4773614"/>
            <a:ext cx="10461625" cy="14763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71550" y="3149602"/>
            <a:ext cx="10461625" cy="16240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52269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15950" y="1733550"/>
            <a:ext cx="5461000" cy="490378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229350" y="1733550"/>
            <a:ext cx="5461000" cy="4903789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926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5950" y="1663702"/>
            <a:ext cx="5437188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5950" y="2355851"/>
            <a:ext cx="5437188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251577" y="1663702"/>
            <a:ext cx="5438774" cy="692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251577" y="2355851"/>
            <a:ext cx="5438774" cy="42814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68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2" y="296863"/>
            <a:ext cx="11074400" cy="123825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4354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45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5953" y="295276"/>
            <a:ext cx="4048125" cy="12588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811715" y="295276"/>
            <a:ext cx="6878637" cy="6342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15953" y="1554165"/>
            <a:ext cx="4048125" cy="508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89756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11414" y="5200652"/>
            <a:ext cx="7385050" cy="61436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411414" y="663575"/>
            <a:ext cx="7385050" cy="445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411414" y="5815016"/>
            <a:ext cx="7385050" cy="8715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2543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0 Imagen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117475"/>
            <a:ext cx="1057275" cy="331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ext Box 20"/>
          <p:cNvSpPr txBox="1">
            <a:spLocks noChangeArrowheads="1"/>
          </p:cNvSpPr>
          <p:nvPr/>
        </p:nvSpPr>
        <p:spPr bwMode="auto">
          <a:xfrm>
            <a:off x="10814050" y="-66675"/>
            <a:ext cx="1228725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>
            <a:spAutoFit/>
          </a:bodyPr>
          <a:lstStyle>
            <a:lvl1pPr defTabSz="968375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s-ES_tradnl" sz="900" b="1" dirty="0" smtClean="0"/>
              <a:t>SINBA-SIS-01-P</a:t>
            </a:r>
            <a:endParaRPr lang="es-ES_tradnl" b="1" dirty="0" smtClean="0"/>
          </a:p>
        </p:txBody>
      </p:sp>
      <p:sp>
        <p:nvSpPr>
          <p:cNvPr id="1027" name="Line 21"/>
          <p:cNvSpPr>
            <a:spLocks noChangeShapeType="1"/>
          </p:cNvSpPr>
          <p:nvPr/>
        </p:nvSpPr>
        <p:spPr bwMode="auto">
          <a:xfrm flipH="1">
            <a:off x="104774" y="418027"/>
            <a:ext cx="1206817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1028" name="Rectangle 25"/>
          <p:cNvSpPr>
            <a:spLocks noChangeArrowheads="1"/>
          </p:cNvSpPr>
          <p:nvPr/>
        </p:nvSpPr>
        <p:spPr bwMode="auto">
          <a:xfrm>
            <a:off x="95251" y="114300"/>
            <a:ext cx="12077699" cy="7141177"/>
          </a:xfrm>
          <a:prstGeom prst="rect">
            <a:avLst/>
          </a:prstGeom>
          <a:noFill/>
          <a:ln w="222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s-MX" altLang="es-MX" smtClean="0"/>
          </a:p>
        </p:txBody>
      </p:sp>
      <p:sp>
        <p:nvSpPr>
          <p:cNvPr id="1029" name="Rectangle 36"/>
          <p:cNvSpPr>
            <a:spLocks noChangeArrowheads="1"/>
          </p:cNvSpPr>
          <p:nvPr userDrawn="1"/>
        </p:nvSpPr>
        <p:spPr bwMode="auto">
          <a:xfrm>
            <a:off x="1320800" y="95250"/>
            <a:ext cx="9896475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 anchor="ctr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s-MX" sz="1300" b="1" dirty="0" smtClean="0">
                <a:solidFill>
                  <a:schemeClr val="tx2"/>
                </a:solidFill>
              </a:rPr>
              <a:t>H  O  J  A     D  I  A  R  I  A     D  E     C  O</a:t>
            </a:r>
            <a:r>
              <a:rPr lang="en-US" altLang="es-MX" sz="1300" b="1" baseline="0" dirty="0" smtClean="0">
                <a:solidFill>
                  <a:schemeClr val="tx2"/>
                </a:solidFill>
              </a:rPr>
              <a:t>  N  S  U  L  T  A</a:t>
            </a:r>
            <a:r>
              <a:rPr lang="en-US" altLang="es-MX" sz="1300" b="1" dirty="0" smtClean="0">
                <a:solidFill>
                  <a:schemeClr val="tx2"/>
                </a:solidFill>
              </a:rPr>
              <a:t>      E  X  T  E  R  N  A</a:t>
            </a:r>
          </a:p>
        </p:txBody>
      </p:sp>
      <p:grpSp>
        <p:nvGrpSpPr>
          <p:cNvPr id="1030" name="Group 44"/>
          <p:cNvGrpSpPr>
            <a:grpSpLocks/>
          </p:cNvGrpSpPr>
          <p:nvPr userDrawn="1"/>
        </p:nvGrpSpPr>
        <p:grpSpPr bwMode="auto">
          <a:xfrm>
            <a:off x="9966325" y="138113"/>
            <a:ext cx="2012950" cy="333488"/>
            <a:chOff x="3368" y="354"/>
            <a:chExt cx="1268" cy="323"/>
          </a:xfrm>
        </p:grpSpPr>
        <p:sp>
          <p:nvSpPr>
            <p:cNvPr id="1032" name="Text Box 45"/>
            <p:cNvSpPr txBox="1">
              <a:spLocks noChangeArrowheads="1"/>
            </p:cNvSpPr>
            <p:nvPr userDrawn="1"/>
          </p:nvSpPr>
          <p:spPr bwMode="auto">
            <a:xfrm>
              <a:off x="3368" y="369"/>
              <a:ext cx="400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 defTabSz="968375"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8375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s-ES_tradnl" sz="800" b="1" dirty="0" smtClean="0"/>
                <a:t>FECHA:</a:t>
              </a:r>
              <a:endParaRPr lang="es-ES_tradnl" sz="1100" b="1" dirty="0" smtClean="0"/>
            </a:p>
          </p:txBody>
        </p:sp>
        <p:sp>
          <p:nvSpPr>
            <p:cNvPr id="1033" name="Text Box 46"/>
            <p:cNvSpPr txBox="1">
              <a:spLocks noChangeArrowheads="1"/>
            </p:cNvSpPr>
            <p:nvPr userDrawn="1"/>
          </p:nvSpPr>
          <p:spPr bwMode="auto">
            <a:xfrm>
              <a:off x="3706" y="487"/>
              <a:ext cx="93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548" tIns="51274" rIns="102548" bIns="51274">
              <a:spAutoFit/>
            </a:bodyPr>
            <a:lstStyle>
              <a:lvl1pPr defTabSz="968375">
                <a:defRPr sz="1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68375">
                <a:defRPr sz="1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68375">
                <a:defRPr sz="1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68375" eaLnBrk="0" fontAlgn="base" hangingPunct="0">
                <a:spcBef>
                  <a:spcPct val="0"/>
                </a:spcBef>
                <a:spcAft>
                  <a:spcPct val="0"/>
                </a:spcAft>
                <a:defRPr sz="1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s-ES_tradnl" sz="600" b="1" dirty="0" smtClean="0"/>
                <a:t>     DÍA                 MES              AÑO</a:t>
              </a:r>
              <a:endParaRPr lang="es-ES_tradnl" sz="600" dirty="0" smtClean="0">
                <a:latin typeface="Times New Roman" pitchFamily="18" charset="0"/>
              </a:endParaRPr>
            </a:p>
          </p:txBody>
        </p:sp>
        <p:grpSp>
          <p:nvGrpSpPr>
            <p:cNvPr id="1034" name="Group 47"/>
            <p:cNvGrpSpPr>
              <a:grpSpLocks/>
            </p:cNvGrpSpPr>
            <p:nvPr userDrawn="1"/>
          </p:nvGrpSpPr>
          <p:grpSpPr bwMode="auto">
            <a:xfrm>
              <a:off x="3702" y="354"/>
              <a:ext cx="931" cy="162"/>
              <a:chOff x="3702" y="360"/>
              <a:chExt cx="931" cy="162"/>
            </a:xfrm>
          </p:grpSpPr>
          <p:sp>
            <p:nvSpPr>
              <p:cNvPr id="1035" name="Rectangle 48"/>
              <p:cNvSpPr>
                <a:spLocks noChangeArrowheads="1"/>
              </p:cNvSpPr>
              <p:nvPr userDrawn="1"/>
            </p:nvSpPr>
            <p:spPr bwMode="auto">
              <a:xfrm>
                <a:off x="3702" y="360"/>
                <a:ext cx="931" cy="16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>
                <a:lvl1pPr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s-MX" altLang="es-MX" smtClean="0"/>
              </a:p>
            </p:txBody>
          </p:sp>
          <p:sp>
            <p:nvSpPr>
              <p:cNvPr id="1036" name="Line 49"/>
              <p:cNvSpPr>
                <a:spLocks noChangeShapeType="1"/>
              </p:cNvSpPr>
              <p:nvPr userDrawn="1"/>
            </p:nvSpPr>
            <p:spPr bwMode="auto">
              <a:xfrm flipV="1">
                <a:off x="4325" y="363"/>
                <a:ext cx="0" cy="15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037" name="Line 50"/>
              <p:cNvSpPr>
                <a:spLocks noChangeShapeType="1"/>
              </p:cNvSpPr>
              <p:nvPr userDrawn="1"/>
            </p:nvSpPr>
            <p:spPr bwMode="auto">
              <a:xfrm flipV="1">
                <a:off x="4016" y="363"/>
                <a:ext cx="0" cy="1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lIns="102548" tIns="51274" rIns="102548" bIns="51274">
                <a:spAutoFit/>
              </a:bodyPr>
              <a:lstStyle/>
              <a:p>
                <a:endParaRPr lang="es-MX"/>
              </a:p>
            </p:txBody>
          </p:sp>
          <p:sp>
            <p:nvSpPr>
              <p:cNvPr id="1038" name="Line 51"/>
              <p:cNvSpPr>
                <a:spLocks noChangeShapeType="1"/>
              </p:cNvSpPr>
              <p:nvPr userDrawn="1"/>
            </p:nvSpPr>
            <p:spPr bwMode="auto">
              <a:xfrm>
                <a:off x="3861" y="447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39" name="Line 52"/>
              <p:cNvSpPr>
                <a:spLocks noChangeShapeType="1"/>
              </p:cNvSpPr>
              <p:nvPr userDrawn="1"/>
            </p:nvSpPr>
            <p:spPr bwMode="auto">
              <a:xfrm>
                <a:off x="4477" y="442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  <p:sp>
            <p:nvSpPr>
              <p:cNvPr id="1040" name="Line 53"/>
              <p:cNvSpPr>
                <a:spLocks noChangeShapeType="1"/>
              </p:cNvSpPr>
              <p:nvPr userDrawn="1"/>
            </p:nvSpPr>
            <p:spPr bwMode="auto">
              <a:xfrm>
                <a:off x="4171" y="445"/>
                <a:ext cx="0" cy="6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s-MX"/>
              </a:p>
            </p:txBody>
          </p:sp>
        </p:grpSp>
      </p:grpSp>
      <p:sp>
        <p:nvSpPr>
          <p:cNvPr id="17" name="Text Box 381"/>
          <p:cNvSpPr txBox="1">
            <a:spLocks noChangeArrowheads="1"/>
          </p:cNvSpPr>
          <p:nvPr userDrawn="1"/>
        </p:nvSpPr>
        <p:spPr bwMode="auto">
          <a:xfrm>
            <a:off x="10972021" y="7246333"/>
            <a:ext cx="1200929" cy="236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s-ES_tradnl" altLang="es-MX" sz="900" b="1" dirty="0" smtClean="0"/>
              <a:t>SIS-2017</a:t>
            </a:r>
            <a:endParaRPr lang="es-ES_tradnl" altLang="es-MX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2pPr>
      <a:lvl3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3pPr>
      <a:lvl4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4pPr>
      <a:lvl5pPr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5pPr>
      <a:lvl6pPr marL="4572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6pPr>
      <a:lvl7pPr marL="9144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7pPr>
      <a:lvl8pPr marL="13716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8pPr>
      <a:lvl9pPr marL="1828800" algn="ctr" defTabSz="968375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</a:defRPr>
      </a:lvl9pPr>
    </p:titleStyle>
    <p:bodyStyle>
      <a:lvl1pPr marL="363538" indent="-363538" algn="l" defTabSz="968375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87400" indent="-303213" algn="l" defTabSz="968375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09675" indent="-241300" algn="l" defTabSz="968375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93863" indent="-241300" algn="l" defTabSz="968375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780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352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924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496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06850" indent="-241300" algn="l" defTabSz="968375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ctángulo 180"/>
          <p:cNvSpPr/>
          <p:nvPr/>
        </p:nvSpPr>
        <p:spPr bwMode="auto">
          <a:xfrm>
            <a:off x="3749123" y="2521549"/>
            <a:ext cx="1080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35" name="Text Box 368"/>
          <p:cNvSpPr txBox="1">
            <a:spLocks noChangeArrowheads="1"/>
          </p:cNvSpPr>
          <p:nvPr/>
        </p:nvSpPr>
        <p:spPr bwMode="auto">
          <a:xfrm>
            <a:off x="3290940" y="2560081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2" name="Text Box 368"/>
          <p:cNvSpPr txBox="1">
            <a:spLocks noChangeArrowheads="1"/>
          </p:cNvSpPr>
          <p:nvPr/>
        </p:nvSpPr>
        <p:spPr bwMode="auto">
          <a:xfrm>
            <a:off x="2537017" y="2461943"/>
            <a:ext cx="1447670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1   2                  3             </a:t>
            </a:r>
            <a:r>
              <a:rPr lang="es-ES_tradnl" altLang="es-MX" sz="100" b="1" dirty="0" smtClean="0"/>
              <a:t> </a:t>
            </a:r>
            <a:r>
              <a:rPr lang="es-ES_tradnl" altLang="es-MX" sz="700" b="1" dirty="0" smtClean="0"/>
              <a:t>4</a:t>
            </a:r>
            <a:endParaRPr lang="es-ES_tradnl" altLang="es-MX" sz="700" b="1" dirty="0"/>
          </a:p>
        </p:txBody>
      </p:sp>
      <p:sp>
        <p:nvSpPr>
          <p:cNvPr id="130" name="Line 377"/>
          <p:cNvSpPr>
            <a:spLocks noChangeShapeType="1"/>
          </p:cNvSpPr>
          <p:nvPr/>
        </p:nvSpPr>
        <p:spPr bwMode="auto">
          <a:xfrm>
            <a:off x="6208366" y="2607041"/>
            <a:ext cx="0" cy="405000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4" name="Text Box 368"/>
          <p:cNvSpPr txBox="1">
            <a:spLocks noChangeArrowheads="1"/>
          </p:cNvSpPr>
          <p:nvPr/>
        </p:nvSpPr>
        <p:spPr bwMode="auto">
          <a:xfrm>
            <a:off x="3518625" y="2546697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6" name="Text Box 93"/>
          <p:cNvSpPr txBox="1">
            <a:spLocks noChangeArrowheads="1"/>
          </p:cNvSpPr>
          <p:nvPr/>
        </p:nvSpPr>
        <p:spPr bwMode="auto">
          <a:xfrm rot="16200000" flipH="1">
            <a:off x="1984386" y="841443"/>
            <a:ext cx="2092379" cy="139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FECHA DE NACIMIENTO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EDAD</a:t>
            </a: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CLAVE DE LA EDAD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/>
              <a:t>SEXO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INDÍGENA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SEGURO POPULAR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PROSPERA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DERECHOHABIENCIA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MEDICIONES:  PESO / TALLA</a:t>
            </a: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 smtClean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DIFICULTAD PARA (DISCAPACIDAD)</a:t>
            </a: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 smtClean="0"/>
              <a:t>MIGRANTE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r>
              <a:rPr lang="es-ES_tradnl" altLang="es-MX" sz="700" b="1" dirty="0"/>
              <a:t>RELACIÓN TEMPORAL POR MOTIVO</a:t>
            </a:r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b="1" dirty="0"/>
          </a:p>
          <a:p>
            <a:pPr>
              <a:lnSpc>
                <a:spcPts val="530"/>
              </a:lnSpc>
              <a:spcBef>
                <a:spcPts val="0"/>
              </a:spcBef>
            </a:pPr>
            <a:endParaRPr lang="es-ES_tradnl" altLang="es-MX" sz="700" dirty="0"/>
          </a:p>
        </p:txBody>
      </p:sp>
      <p:sp>
        <p:nvSpPr>
          <p:cNvPr id="263" name="Rectángulo 262"/>
          <p:cNvSpPr/>
          <p:nvPr/>
        </p:nvSpPr>
        <p:spPr bwMode="auto">
          <a:xfrm>
            <a:off x="3992107" y="2523934"/>
            <a:ext cx="24300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62" name="Rectángulo 261"/>
          <p:cNvSpPr/>
          <p:nvPr/>
        </p:nvSpPr>
        <p:spPr bwMode="auto">
          <a:xfrm>
            <a:off x="3346690" y="2523932"/>
            <a:ext cx="252000" cy="828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120" name="Text Box 365"/>
          <p:cNvSpPr txBox="1">
            <a:spLocks noChangeArrowheads="1"/>
          </p:cNvSpPr>
          <p:nvPr/>
        </p:nvSpPr>
        <p:spPr bwMode="auto">
          <a:xfrm rot="16200000" flipH="1">
            <a:off x="8428021" y="-1209716"/>
            <a:ext cx="1791382" cy="5799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835" tIns="48417" rIns="96835" bIns="48417"/>
          <a:lstStyle>
            <a:lvl1pPr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8375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83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PROGRAMA </a:t>
            </a:r>
            <a:r>
              <a:rPr lang="es-ES_tradnl" altLang="es-MX" sz="700" b="1" dirty="0"/>
              <a:t>SEGÚN </a:t>
            </a:r>
            <a:r>
              <a:rPr lang="es-ES_tradnl" altLang="es-MX" sz="700" b="1" dirty="0" smtClean="0"/>
              <a:t>MOTIVO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MX" altLang="es-MX" sz="700" b="1" dirty="0" smtClean="0"/>
              <a:t>PRIMERA </a:t>
            </a:r>
            <a:r>
              <a:rPr lang="es-MX" altLang="es-MX" sz="700" b="1" dirty="0"/>
              <a:t>VEZ EN EL </a:t>
            </a:r>
            <a:r>
              <a:rPr lang="es-MX" altLang="es-MX" sz="700" b="1" dirty="0" smtClean="0"/>
              <a:t>AÑO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IMC </a:t>
            </a:r>
            <a:r>
              <a:rPr lang="es-ES_tradnl" altLang="es-MX" sz="700" b="1" dirty="0"/>
              <a:t>10 - 19 </a:t>
            </a:r>
            <a:r>
              <a:rPr lang="es-ES_tradnl" altLang="es-MX" sz="700" b="1" dirty="0" smtClean="0"/>
              <a:t>AÑOS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SINT</a:t>
            </a:r>
            <a:r>
              <a:rPr lang="es-ES_tradnl" altLang="es-MX" sz="700" b="1" dirty="0"/>
              <a:t>. RESPIRATORIO </a:t>
            </a:r>
            <a:r>
              <a:rPr lang="es-ES_tradnl" altLang="es-MX" sz="700" b="1" dirty="0" smtClean="0"/>
              <a:t>TB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RELACIÓN TEMPORAL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TRIMESTRE GESTACIONAL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ALTO </a:t>
            </a:r>
            <a:r>
              <a:rPr lang="es-ES_tradnl" altLang="es-MX" sz="700" b="1" dirty="0"/>
              <a:t>RIESGO PRIMERA </a:t>
            </a:r>
            <a:r>
              <a:rPr lang="es-ES_tradnl" altLang="es-MX" sz="700" b="1" dirty="0" smtClean="0"/>
              <a:t>VEZ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COMPLICACIONES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OTRAS ACCIONES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RELACIÓN TEMPORAL POR PUERPERIO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MX" altLang="es-MX" sz="700" b="1" dirty="0" smtClean="0"/>
              <a:t>RELACIÓN </a:t>
            </a:r>
            <a:r>
              <a:rPr lang="es-MX" altLang="es-MX" sz="700" b="1" dirty="0"/>
              <a:t>TEMPORAL POR INFECCIÓN </a:t>
            </a:r>
            <a:r>
              <a:rPr lang="es-MX" altLang="es-MX" sz="700" b="1" dirty="0" smtClean="0"/>
              <a:t>PUERPERAL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ACEPTANTE </a:t>
            </a:r>
            <a:r>
              <a:rPr lang="es-ES_tradnl" altLang="es-MX" sz="700" b="1" dirty="0"/>
              <a:t>DE </a:t>
            </a:r>
            <a:r>
              <a:rPr lang="es-ES_tradnl" altLang="es-MX" sz="700" b="1" dirty="0" smtClean="0"/>
              <a:t>PF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TERAPIA </a:t>
            </a:r>
            <a:r>
              <a:rPr lang="es-ES_tradnl" altLang="es-MX" sz="700" b="1" dirty="0"/>
              <a:t>HORMONAL (MENOPAUSIA</a:t>
            </a:r>
            <a:r>
              <a:rPr lang="es-ES_tradnl" altLang="es-MX" sz="700" b="1" dirty="0" smtClean="0"/>
              <a:t>)</a:t>
            </a:r>
          </a:p>
          <a:p>
            <a:pPr>
              <a:lnSpc>
                <a:spcPts val="600"/>
              </a:lnSpc>
              <a:spcBef>
                <a:spcPts val="400"/>
              </a:spcBef>
              <a:spcAft>
                <a:spcPts val="400"/>
              </a:spcAft>
            </a:pPr>
            <a:r>
              <a:rPr lang="es-ES_tradnl" altLang="es-MX" sz="700" b="1" dirty="0" smtClean="0"/>
              <a:t>PRIMERA VEZ</a:t>
            </a:r>
          </a:p>
          <a:p>
            <a:pPr>
              <a:lnSpc>
                <a:spcPts val="600"/>
              </a:lnSpc>
              <a:spcBef>
                <a:spcPts val="600"/>
              </a:spcBef>
              <a:spcAft>
                <a:spcPts val="400"/>
              </a:spcAft>
            </a:pPr>
            <a:r>
              <a:rPr lang="es-ES_tradnl" altLang="es-MX" sz="700" b="1" dirty="0" smtClean="0"/>
              <a:t>SUBSECUENTE</a:t>
            </a:r>
          </a:p>
          <a:p>
            <a:pPr>
              <a:lnSpc>
                <a:spcPts val="600"/>
              </a:lnSpc>
              <a:spcBef>
                <a:spcPts val="400"/>
              </a:spcBef>
              <a:spcAft>
                <a:spcPts val="400"/>
              </a:spcAft>
            </a:pPr>
            <a:r>
              <a:rPr lang="es-ES_tradnl" altLang="es-MX" sz="700" b="1" dirty="0" smtClean="0"/>
              <a:t>NIÑO SANO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MX" altLang="es-MX" sz="700" b="1" dirty="0" smtClean="0"/>
              <a:t>PESO </a:t>
            </a:r>
            <a:r>
              <a:rPr lang="es-MX" altLang="es-MX" sz="700" b="1" dirty="0"/>
              <a:t>PARA LA TALLA </a:t>
            </a:r>
            <a:r>
              <a:rPr lang="es-MX" altLang="es-MX" sz="700" b="1" dirty="0" smtClean="0"/>
              <a:t>                         &lt; </a:t>
            </a:r>
            <a:r>
              <a:rPr lang="es-MX" altLang="es-MX" sz="700" b="1" dirty="0"/>
              <a:t>5 </a:t>
            </a:r>
            <a:r>
              <a:rPr lang="es-MX" altLang="es-MX" sz="700" b="1" dirty="0" smtClean="0"/>
              <a:t>AÑOS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MX" altLang="es-MX" sz="700" b="1" dirty="0" smtClean="0"/>
              <a:t>IMC </a:t>
            </a:r>
            <a:r>
              <a:rPr lang="es-MX" altLang="es-MX" sz="700" b="1" dirty="0"/>
              <a:t>5 A </a:t>
            </a:r>
            <a:r>
              <a:rPr lang="es-MX" altLang="es-MX" sz="700" b="1" dirty="0" smtClean="0"/>
              <a:t>19 AÑOS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TIPO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RESULTADO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MX" altLang="es-MX" sz="700" b="1" dirty="0" smtClean="0"/>
              <a:t>RESULTADO </a:t>
            </a:r>
            <a:r>
              <a:rPr lang="es-MX" altLang="es-MX" sz="700" b="1" dirty="0"/>
              <a:t>BATTELLE 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MX" altLang="es-MX" sz="700" b="1" dirty="0"/>
              <a:t>16 MESES A 4 </a:t>
            </a:r>
            <a:r>
              <a:rPr lang="es-MX" altLang="es-MX" sz="700" b="1" dirty="0" smtClean="0"/>
              <a:t>AÑOS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endParaRPr lang="es-ES_tradnl" altLang="es-MX" sz="700" b="1" dirty="0" smtClean="0"/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CONFIRMACIÓN </a:t>
            </a:r>
            <a:r>
              <a:rPr lang="es-ES_tradnl" altLang="es-MX" sz="700" b="1" dirty="0"/>
              <a:t>DE </a:t>
            </a:r>
            <a:r>
              <a:rPr lang="es-ES_tradnl" altLang="es-MX" sz="700" b="1" dirty="0" smtClean="0"/>
              <a:t>CÁNCER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RELACIÓN TEMPORAL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PLAN </a:t>
            </a:r>
            <a:r>
              <a:rPr lang="es-ES_tradnl" altLang="es-MX" sz="700" b="1" dirty="0"/>
              <a:t>DE </a:t>
            </a:r>
            <a:r>
              <a:rPr lang="es-ES_tradnl" altLang="es-MX" sz="700" b="1" dirty="0" smtClean="0"/>
              <a:t>TRATAMIENTO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RECUPERADO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NÚMERO </a:t>
            </a:r>
            <a:r>
              <a:rPr lang="es-ES_tradnl" altLang="es-MX" sz="700" b="1" dirty="0"/>
              <a:t>DE SOBRES VSO </a:t>
            </a:r>
            <a:r>
              <a:rPr lang="es-ES_tradnl" altLang="es-MX" sz="700" b="1" dirty="0" smtClean="0"/>
              <a:t>TRATAMIENTO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NÚMERO </a:t>
            </a:r>
            <a:r>
              <a:rPr lang="es-ES_tradnl" altLang="es-MX" sz="700" b="1" dirty="0"/>
              <a:t>DE SOBRES VSO </a:t>
            </a:r>
            <a:r>
              <a:rPr lang="es-ES_tradnl" altLang="es-MX" sz="700" b="1" dirty="0" smtClean="0"/>
              <a:t>PROMOCIÓN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RELACIÓN TEMPORAL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TIPO TRATAMIENTO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NEUMONÍA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MX" altLang="es-MX" sz="700" b="1" dirty="0" smtClean="0"/>
              <a:t>MADRE INFORMADA </a:t>
            </a:r>
            <a:r>
              <a:rPr lang="es-MX" altLang="es-MX" sz="700" b="1" dirty="0"/>
              <a:t>EN PREVENCIÓN </a:t>
            </a:r>
            <a:r>
              <a:rPr lang="es-MX" altLang="es-MX" sz="700" b="1" dirty="0" smtClean="0"/>
              <a:t>ACCIDENTES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MX" altLang="es-MX" sz="700" b="1" dirty="0" smtClean="0"/>
              <a:t>CONSULTA </a:t>
            </a:r>
            <a:r>
              <a:rPr lang="es-MX" altLang="es-MX" sz="700" b="1" dirty="0"/>
              <a:t>INTEGRADA </a:t>
            </a:r>
            <a:r>
              <a:rPr lang="es-MX" altLang="es-MX" sz="700" b="1" dirty="0" smtClean="0"/>
              <a:t>               LÍNEA </a:t>
            </a:r>
            <a:r>
              <a:rPr lang="es-MX" altLang="es-MX" sz="700" b="1" dirty="0"/>
              <a:t>DE </a:t>
            </a:r>
            <a:r>
              <a:rPr lang="es-MX" altLang="es-MX" sz="700" b="1" dirty="0" smtClean="0"/>
              <a:t>VIDA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PRESENTA CARTILLA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REFERIDO POR: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CONTRAREFERIDO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UNIDAD </a:t>
            </a:r>
            <a:r>
              <a:rPr lang="es-ES_tradnl" altLang="es-MX" sz="700" b="1" dirty="0"/>
              <a:t>CONSULTANTE </a:t>
            </a:r>
            <a:r>
              <a:rPr lang="es-ES_tradnl" altLang="es-MX" sz="700" b="1" dirty="0" smtClean="0"/>
              <a:t>TM</a:t>
            </a:r>
          </a:p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 smtClean="0"/>
              <a:t>EN </a:t>
            </a:r>
            <a:r>
              <a:rPr lang="es-ES_tradnl" altLang="es-MX" sz="700" b="1" dirty="0"/>
              <a:t>CONTROL Y SEGUIMIENTO</a:t>
            </a:r>
            <a:endParaRPr lang="es-ES_tradnl" altLang="es-MX" sz="700" dirty="0"/>
          </a:p>
        </p:txBody>
      </p:sp>
      <p:sp>
        <p:nvSpPr>
          <p:cNvPr id="124" name="Text Box 368"/>
          <p:cNvSpPr txBox="1">
            <a:spLocks noChangeArrowheads="1"/>
          </p:cNvSpPr>
          <p:nvPr/>
        </p:nvSpPr>
        <p:spPr bwMode="auto">
          <a:xfrm>
            <a:off x="6386143" y="2463835"/>
            <a:ext cx="1296370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/>
              <a:t>5</a:t>
            </a:r>
            <a:r>
              <a:rPr lang="es-ES_tradnl" altLang="es-MX" sz="700" b="1" dirty="0" smtClean="0"/>
              <a:t>        6             7        8   9       </a:t>
            </a:r>
            <a:endParaRPr lang="es-ES_tradnl" altLang="es-MX" sz="700" b="1" dirty="0"/>
          </a:p>
        </p:txBody>
      </p:sp>
      <p:sp>
        <p:nvSpPr>
          <p:cNvPr id="3081" name="Line 34"/>
          <p:cNvSpPr>
            <a:spLocks noChangeShapeType="1"/>
          </p:cNvSpPr>
          <p:nvPr/>
        </p:nvSpPr>
        <p:spPr bwMode="auto">
          <a:xfrm>
            <a:off x="9203240" y="108241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9" name="Line 58"/>
          <p:cNvSpPr>
            <a:spLocks noChangeShapeType="1"/>
          </p:cNvSpPr>
          <p:nvPr/>
        </p:nvSpPr>
        <p:spPr bwMode="auto">
          <a:xfrm>
            <a:off x="3336583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55712" y="666793"/>
            <a:ext cx="111610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TIPO DE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PERSONAL: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PASANTE,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GENERAL,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RESIDENTE,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ESPECIALISTA,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.PASANTE DE ENFERMERÍA,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.ENFERMERA,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.PASANTE DE NUTRICIÓN,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.NUTRIÓLOGO,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.HOMEÓPATA,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.MÉDICO TRADICIONAL,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.TAPS,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.OTROS</a:t>
            </a:r>
          </a:p>
          <a:p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SERVICIO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.CONSULTA GENERAL,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.HOMEOPATÍA,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.SERVICIO AMIGABLE,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.MEDICINA TRADICIONAL,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.CIRUGÍA,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.MEDICINA INTERNA,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.PEDIATRÍA,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.GINECOOBSTETRICIA,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.OFTALMOLOGÍA,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.OTORRINOLARINGOLOGÍA, </a:t>
            </a:r>
            <a:r>
              <a:rPr lang="es-MX" sz="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es-MX" sz="5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.TRAUMATOLOGÍA Y ORTOPEDIA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5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88</a:t>
            </a:r>
            <a:r>
              <a:rPr lang="es-MX" sz="5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.OTROS</a:t>
            </a:r>
            <a:endParaRPr lang="es-MX" sz="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32" name="Conector recto 131"/>
          <p:cNvCxnSpPr/>
          <p:nvPr/>
        </p:nvCxnSpPr>
        <p:spPr bwMode="auto">
          <a:xfrm>
            <a:off x="3593440" y="2873375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Conector recto 145"/>
          <p:cNvCxnSpPr/>
          <p:nvPr/>
        </p:nvCxnSpPr>
        <p:spPr bwMode="auto">
          <a:xfrm>
            <a:off x="3593440" y="3146425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1" name="Line 338"/>
          <p:cNvSpPr>
            <a:spLocks noChangeShapeType="1"/>
          </p:cNvSpPr>
          <p:nvPr/>
        </p:nvSpPr>
        <p:spPr bwMode="auto">
          <a:xfrm>
            <a:off x="11795754" y="905250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13" name="Text Box 351"/>
          <p:cNvSpPr txBox="1">
            <a:spLocks noChangeArrowheads="1"/>
          </p:cNvSpPr>
          <p:nvPr/>
        </p:nvSpPr>
        <p:spPr bwMode="auto">
          <a:xfrm>
            <a:off x="10599925" y="1045055"/>
            <a:ext cx="711078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 smtClean="0"/>
              <a:t>IRA’s</a:t>
            </a:r>
            <a:endParaRPr lang="es-ES_tradnl" altLang="es-MX" dirty="0"/>
          </a:p>
        </p:txBody>
      </p:sp>
      <p:sp>
        <p:nvSpPr>
          <p:cNvPr id="65" name="Text Box 376"/>
          <p:cNvSpPr txBox="1">
            <a:spLocks noChangeArrowheads="1"/>
          </p:cNvSpPr>
          <p:nvPr/>
        </p:nvSpPr>
        <p:spPr bwMode="auto">
          <a:xfrm>
            <a:off x="7723819" y="388864"/>
            <a:ext cx="1414593" cy="18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TIPO DE PERSONAL:</a:t>
            </a:r>
            <a:endParaRPr lang="es-ES_tradnl" altLang="es-MX" sz="700" b="1" dirty="0"/>
          </a:p>
        </p:txBody>
      </p:sp>
      <p:sp>
        <p:nvSpPr>
          <p:cNvPr id="3130" name="Text Box 376"/>
          <p:cNvSpPr txBox="1">
            <a:spLocks noChangeArrowheads="1"/>
          </p:cNvSpPr>
          <p:nvPr/>
        </p:nvSpPr>
        <p:spPr bwMode="auto">
          <a:xfrm>
            <a:off x="3274436" y="506528"/>
            <a:ext cx="2017300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NOMBRE DEL PRESTADOR DE SERVICIO:</a:t>
            </a:r>
            <a:endParaRPr lang="es-ES_tradnl" altLang="es-MX" sz="700" b="1" dirty="0"/>
          </a:p>
        </p:txBody>
      </p:sp>
      <p:sp>
        <p:nvSpPr>
          <p:cNvPr id="63" name="Text Box 376"/>
          <p:cNvSpPr txBox="1">
            <a:spLocks noChangeArrowheads="1"/>
          </p:cNvSpPr>
          <p:nvPr/>
        </p:nvSpPr>
        <p:spPr bwMode="auto">
          <a:xfrm>
            <a:off x="3274436" y="395246"/>
            <a:ext cx="673389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CURP:</a:t>
            </a:r>
            <a:endParaRPr lang="es-ES_tradnl" altLang="es-MX" sz="700" b="1" dirty="0"/>
          </a:p>
        </p:txBody>
      </p:sp>
      <p:sp>
        <p:nvSpPr>
          <p:cNvPr id="3121" name="Line 367"/>
          <p:cNvSpPr>
            <a:spLocks noChangeShapeType="1"/>
          </p:cNvSpPr>
          <p:nvPr/>
        </p:nvSpPr>
        <p:spPr bwMode="auto">
          <a:xfrm flipH="1">
            <a:off x="102289" y="894370"/>
            <a:ext cx="12060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23" name="Text Box 368"/>
          <p:cNvSpPr txBox="1">
            <a:spLocks noChangeArrowheads="1"/>
          </p:cNvSpPr>
          <p:nvPr/>
        </p:nvSpPr>
        <p:spPr bwMode="auto">
          <a:xfrm>
            <a:off x="6856698" y="2468293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600" b="1" dirty="0" smtClean="0"/>
              <a:t>RT</a:t>
            </a:r>
            <a:endParaRPr lang="es-ES_tradnl" altLang="es-MX" sz="700" b="1" dirty="0"/>
          </a:p>
        </p:txBody>
      </p:sp>
      <p:sp>
        <p:nvSpPr>
          <p:cNvPr id="121" name="Line 102"/>
          <p:cNvSpPr>
            <a:spLocks noChangeShapeType="1"/>
          </p:cNvSpPr>
          <p:nvPr/>
        </p:nvSpPr>
        <p:spPr bwMode="auto">
          <a:xfrm>
            <a:off x="103558" y="2607041"/>
            <a:ext cx="12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29" name="Text Box 368"/>
          <p:cNvSpPr txBox="1">
            <a:spLocks noChangeArrowheads="1"/>
          </p:cNvSpPr>
          <p:nvPr/>
        </p:nvSpPr>
        <p:spPr bwMode="auto">
          <a:xfrm>
            <a:off x="9882473" y="2471468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600" b="1" dirty="0" smtClean="0"/>
              <a:t>RT</a:t>
            </a:r>
            <a:endParaRPr lang="es-ES_tradnl" altLang="es-MX" sz="700" b="1" dirty="0"/>
          </a:p>
        </p:txBody>
      </p:sp>
      <p:sp>
        <p:nvSpPr>
          <p:cNvPr id="269" name="Rectángulo 268"/>
          <p:cNvSpPr/>
          <p:nvPr/>
        </p:nvSpPr>
        <p:spPr bwMode="auto">
          <a:xfrm>
            <a:off x="10221312" y="2520203"/>
            <a:ext cx="525600" cy="792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6" name="Text Box 368"/>
          <p:cNvSpPr txBox="1">
            <a:spLocks noChangeArrowheads="1"/>
          </p:cNvSpPr>
          <p:nvPr/>
        </p:nvSpPr>
        <p:spPr bwMode="auto">
          <a:xfrm>
            <a:off x="7903594" y="2463835"/>
            <a:ext cx="4130248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 smtClean="0"/>
              <a:t>10           11     11         12  </a:t>
            </a:r>
            <a:r>
              <a:rPr lang="es-ES_tradnl" altLang="es-MX" sz="500" b="1" dirty="0" smtClean="0"/>
              <a:t> </a:t>
            </a:r>
            <a:r>
              <a:rPr lang="es-ES_tradnl" altLang="es-MX" sz="200" b="1" dirty="0" smtClean="0"/>
              <a:t> </a:t>
            </a:r>
            <a:r>
              <a:rPr lang="es-ES_tradnl" altLang="es-MX" sz="500" b="1" dirty="0" smtClean="0"/>
              <a:t> </a:t>
            </a:r>
            <a:r>
              <a:rPr lang="es-ES_tradnl" altLang="es-MX" sz="700" b="1" dirty="0" smtClean="0"/>
              <a:t>6  13 14    15   16           </a:t>
            </a:r>
            <a:r>
              <a:rPr lang="es-ES_tradnl" altLang="es-MX" sz="400" b="1" dirty="0" smtClean="0"/>
              <a:t> </a:t>
            </a:r>
            <a:r>
              <a:rPr lang="es-ES_tradnl" altLang="es-MX" sz="700" b="1" dirty="0" smtClean="0"/>
              <a:t>17                           18                           </a:t>
            </a:r>
            <a:r>
              <a:rPr lang="es-ES_tradnl" altLang="es-MX" sz="200" b="1" dirty="0" smtClean="0"/>
              <a:t> </a:t>
            </a:r>
            <a:r>
              <a:rPr lang="es-ES_tradnl" altLang="es-MX" sz="700" b="1" dirty="0" smtClean="0"/>
              <a:t>19</a:t>
            </a:r>
            <a:endParaRPr lang="es-ES_tradnl" altLang="es-MX" sz="700" b="1" dirty="0"/>
          </a:p>
        </p:txBody>
      </p:sp>
      <p:sp>
        <p:nvSpPr>
          <p:cNvPr id="268" name="Rectángulo 267"/>
          <p:cNvSpPr/>
          <p:nvPr/>
        </p:nvSpPr>
        <p:spPr bwMode="auto">
          <a:xfrm>
            <a:off x="9838005" y="2524817"/>
            <a:ext cx="1188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7" name="Rectángulo 266"/>
          <p:cNvSpPr/>
          <p:nvPr/>
        </p:nvSpPr>
        <p:spPr bwMode="auto">
          <a:xfrm>
            <a:off x="8128814" y="2524932"/>
            <a:ext cx="1836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6" name="Rectángulo 265"/>
          <p:cNvSpPr/>
          <p:nvPr/>
        </p:nvSpPr>
        <p:spPr bwMode="auto">
          <a:xfrm>
            <a:off x="7198824" y="2524932"/>
            <a:ext cx="1188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5" name="Rectángulo 264"/>
          <p:cNvSpPr/>
          <p:nvPr/>
        </p:nvSpPr>
        <p:spPr bwMode="auto">
          <a:xfrm>
            <a:off x="6812638" y="2523483"/>
            <a:ext cx="1188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4" name="Rectángulo 263"/>
          <p:cNvSpPr/>
          <p:nvPr/>
        </p:nvSpPr>
        <p:spPr bwMode="auto">
          <a:xfrm>
            <a:off x="6567878" y="2524920"/>
            <a:ext cx="108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73" name="Line 60"/>
          <p:cNvSpPr>
            <a:spLocks noChangeShapeType="1"/>
          </p:cNvSpPr>
          <p:nvPr/>
        </p:nvSpPr>
        <p:spPr bwMode="auto">
          <a:xfrm>
            <a:off x="2712147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71" name="Rectángulo 270"/>
          <p:cNvSpPr/>
          <p:nvPr/>
        </p:nvSpPr>
        <p:spPr bwMode="auto">
          <a:xfrm>
            <a:off x="11798160" y="2524842"/>
            <a:ext cx="3600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0" name="Rectángulo 269"/>
          <p:cNvSpPr/>
          <p:nvPr/>
        </p:nvSpPr>
        <p:spPr bwMode="auto">
          <a:xfrm>
            <a:off x="11140317" y="2524827"/>
            <a:ext cx="5148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1" name="Rectángulo 260"/>
          <p:cNvSpPr/>
          <p:nvPr/>
        </p:nvSpPr>
        <p:spPr bwMode="auto">
          <a:xfrm>
            <a:off x="2845751" y="2525371"/>
            <a:ext cx="370800" cy="72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60" name="Rectángulo 259"/>
          <p:cNvSpPr/>
          <p:nvPr/>
        </p:nvSpPr>
        <p:spPr bwMode="auto">
          <a:xfrm>
            <a:off x="104498" y="2510712"/>
            <a:ext cx="2484000" cy="8764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18" name="CuadroTexto 4"/>
          <p:cNvSpPr txBox="1"/>
          <p:nvPr/>
        </p:nvSpPr>
        <p:spPr>
          <a:xfrm>
            <a:off x="8156136" y="6619085"/>
            <a:ext cx="4008442" cy="62960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42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 PESO PARA LA TALLA:</a:t>
            </a:r>
            <a:r>
              <a:rPr lang="es-MX" sz="42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2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2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42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OBESIDAD, </a:t>
            </a:r>
            <a:r>
              <a:rPr lang="en-US" sz="42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42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.SOBREPESO, </a:t>
            </a:r>
            <a:r>
              <a:rPr lang="en-US" sz="42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42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.NORMAL, </a:t>
            </a:r>
            <a:r>
              <a:rPr lang="en-US" sz="42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sz="42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.DESNUTRICIÓN LEVE, </a:t>
            </a:r>
            <a:r>
              <a:rPr lang="en-US" sz="42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42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.DESNUTRICIÓN MODERADA, </a:t>
            </a:r>
            <a:r>
              <a:rPr lang="en-US" sz="42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n-US" sz="42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.DESNUTRICIÓN GRAVE </a:t>
            </a:r>
            <a:endParaRPr lang="es-MX" sz="42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</a:t>
            </a:r>
            <a:r>
              <a:rPr lang="en-US" sz="42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EDI TIPO:</a:t>
            </a:r>
            <a:r>
              <a:rPr lang="en-US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INICIAL,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.SUBSECUENTE</a:t>
            </a:r>
            <a:endParaRPr lang="es-MX" sz="42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42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14. RESULTADO EDI:</a:t>
            </a:r>
            <a:r>
              <a:rPr lang="es-MX" sz="420" b="0" baseline="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20" b="0" baseline="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r>
              <a:rPr lang="es-MX" sz="42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INICIAL: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.VERDE,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.AMARILLO,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.ROJO  </a:t>
            </a:r>
            <a:endParaRPr lang="es-MX" sz="42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42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2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SUBSECUENTE</a:t>
            </a:r>
            <a:r>
              <a:rPr lang="es-MX" sz="42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.RECUPERADO 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REZAGO,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.RECUPERADO 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RIESGO DE 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RETRASO,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 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SEGUIMIENTO</a:t>
            </a:r>
          </a:p>
          <a:p>
            <a:r>
              <a:rPr lang="es-MX" sz="42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15. RESULTADO BATTELLE: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.MAYOR 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IGUAL A 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90,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.DE 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89 A 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80,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.MENOR 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IGUAL A 79</a:t>
            </a:r>
          </a:p>
          <a:p>
            <a:r>
              <a:rPr lang="es-MX" sz="42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16. APLICACIÓN DE CÉDULA CÁNCER EN EL AÑO: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.PRIMERA VEZ,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.SEGUNDA 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VEZ</a:t>
            </a:r>
          </a:p>
          <a:p>
            <a:r>
              <a:rPr lang="es-MX" sz="42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17. EDA PLAN TRATAMIENTO: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.B,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</a:t>
            </a:r>
            <a:endParaRPr lang="es-MX" sz="42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42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18. IRA TRATAMIENTO: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.SINTOMÁTICO,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ANTIBIÓTICO</a:t>
            </a:r>
          </a:p>
          <a:p>
            <a:r>
              <a:rPr lang="es-MX" sz="42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19. REFERIDO POR: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.EMBARAZO 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ALTO 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RIESGO,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.SOSPECHA </a:t>
            </a:r>
            <a:r>
              <a:rPr lang="es-MX" sz="42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CÁNCER &lt; 18 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AÑOS,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.IRA's,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.NEUMONÍA, </a:t>
            </a:r>
            <a:r>
              <a:rPr lang="es-MX" sz="42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42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.OTRAS</a:t>
            </a:r>
            <a:endParaRPr lang="es-MX" sz="42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MX" sz="42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8" name="Rectángulo 217"/>
          <p:cNvSpPr/>
          <p:nvPr/>
        </p:nvSpPr>
        <p:spPr bwMode="auto">
          <a:xfrm>
            <a:off x="3862725" y="6121408"/>
            <a:ext cx="1143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16" name="Rectángulo 215"/>
          <p:cNvSpPr/>
          <p:nvPr/>
        </p:nvSpPr>
        <p:spPr bwMode="auto">
          <a:xfrm>
            <a:off x="3862725" y="5319722"/>
            <a:ext cx="1143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14" name="Rectángulo 213"/>
          <p:cNvSpPr/>
          <p:nvPr/>
        </p:nvSpPr>
        <p:spPr bwMode="auto">
          <a:xfrm>
            <a:off x="3862725" y="4508508"/>
            <a:ext cx="1143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12" name="Rectángulo 211"/>
          <p:cNvSpPr/>
          <p:nvPr/>
        </p:nvSpPr>
        <p:spPr bwMode="auto">
          <a:xfrm>
            <a:off x="3862725" y="3706825"/>
            <a:ext cx="1080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08" name="Rectángulo 207"/>
          <p:cNvSpPr/>
          <p:nvPr/>
        </p:nvSpPr>
        <p:spPr bwMode="auto">
          <a:xfrm>
            <a:off x="3862725" y="2881301"/>
            <a:ext cx="115200" cy="540000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000" b="0" i="0" u="none" strike="noStrike" cap="none" normalizeH="0" baseline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091" name="Line 60"/>
          <p:cNvSpPr>
            <a:spLocks noChangeShapeType="1"/>
          </p:cNvSpPr>
          <p:nvPr/>
        </p:nvSpPr>
        <p:spPr bwMode="auto">
          <a:xfrm>
            <a:off x="2594672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16" name="CuadroTexto 2"/>
          <p:cNvSpPr txBox="1"/>
          <p:nvPr/>
        </p:nvSpPr>
        <p:spPr>
          <a:xfrm>
            <a:off x="108271" y="6619085"/>
            <a:ext cx="3937829" cy="57369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45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RT (RELACIÓN TEMPORAL POR MOTIVO): </a:t>
            </a:r>
            <a:r>
              <a:rPr lang="es-MX" sz="45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.PRIMERA VEZ,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.SUBSECUENTE </a:t>
            </a:r>
          </a:p>
          <a:p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CLAVE DE EDAD: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.DÍAS,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.MESES,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.AÑOS   </a:t>
            </a:r>
          </a:p>
          <a:p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SEXO: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.HOMBRE</a:t>
            </a:r>
            <a:r>
              <a:rPr lang="es-MX" sz="45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45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s-MX" sz="45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MUJER</a:t>
            </a:r>
            <a:r>
              <a:rPr lang="es-MX" sz="45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s-MX" sz="45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DERECHOHABIENCIA: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.IMSS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.ISSSTE, </a:t>
            </a:r>
            <a:r>
              <a:rPr lang="es-MX" sz="45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45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 </a:t>
            </a:r>
            <a:endParaRPr lang="es-MX" sz="450" dirty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es-MX" sz="45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DIFICULTAD PARA: (</a:t>
            </a:r>
            <a:r>
              <a:rPr lang="es-MX" sz="45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DISCAPACIDAD) </a:t>
            </a:r>
            <a:r>
              <a:rPr lang="es-MX" sz="45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50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s-MX" sz="5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.VER,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.ESCUCHAR,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.CAMINAR,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.USAR BRAZOS/MANOS,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.APRENDER/RECORDAR, </a:t>
            </a:r>
            <a:endParaRPr lang="es-MX" sz="450" dirty="0" smtClean="0">
              <a:solidFill>
                <a:schemeClr val="tx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45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r>
              <a:rPr lang="es-MX" sz="45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45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.CUIDADO PERSONAL, </a:t>
            </a:r>
            <a:r>
              <a:rPr lang="es-MX" sz="45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45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.HABLAR/COMUNICARSE, </a:t>
            </a:r>
            <a:r>
              <a:rPr lang="es-MX" sz="45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es-MX" sz="45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.EMOCIONAL/MENTAL, </a:t>
            </a:r>
            <a:r>
              <a:rPr lang="es-MX" sz="45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45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.NINGUNA</a:t>
            </a:r>
          </a:p>
          <a:p>
            <a:r>
              <a:rPr lang="es-MX" sz="45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</a:t>
            </a:r>
            <a:r>
              <a:rPr lang="es-MX" sz="50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s-MX" sz="5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.POCA DIFICULTAD,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.MUCHA DIFICULTAD,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.NO PUEDE HACERLO,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.SIN DIFICULTAD</a:t>
            </a:r>
          </a:p>
          <a:p>
            <a:r>
              <a:rPr lang="es-MX" sz="45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</a:t>
            </a:r>
            <a:r>
              <a:rPr lang="es-MX" sz="500" b="1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s-MX" sz="50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.ENFERMEDAD,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.EDAD AVANZADA,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.NACIÓ </a:t>
            </a:r>
            <a:r>
              <a:rPr lang="es-MX" sz="450" dirty="0" smtClean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ASÍ,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.ACCIDENTE,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.VIOLENCIA,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 CAUSA, </a:t>
            </a:r>
            <a:r>
              <a:rPr lang="es-MX" sz="450" b="1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</a:t>
            </a:r>
            <a:r>
              <a:rPr lang="es-MX" sz="450" dirty="0">
                <a:solidFill>
                  <a:schemeClr val="tx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.SIN DIFICULTAD</a:t>
            </a:r>
          </a:p>
        </p:txBody>
      </p:sp>
      <p:sp>
        <p:nvSpPr>
          <p:cNvPr id="117" name="CuadroTexto 3"/>
          <p:cNvSpPr txBox="1"/>
          <p:nvPr/>
        </p:nvSpPr>
        <p:spPr>
          <a:xfrm>
            <a:off x="3930660" y="6619085"/>
            <a:ext cx="4766118" cy="5556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50" b="1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PROGRAMA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450" b="1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.ENFERMEDADES 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TRANSMISIBLES,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.CRÓNICO DEGENERATIVAS,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.OTRAS ENFERMEDADES,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 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SANOS </a:t>
            </a:r>
            <a:endParaRPr lang="es-MX" sz="45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50" b="1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IMC: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.OBESIDAD,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.SOBREPESO,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.NORMAL,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.BAJO 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PESO </a:t>
            </a:r>
            <a:endParaRPr lang="es-MX" sz="45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450" b="1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TRIMESTRE: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.PRIMERO,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.SEGUNDO,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.TERCERO </a:t>
            </a:r>
            <a:endParaRPr lang="es-MX" sz="450" dirty="0">
              <a:solidFill>
                <a:schemeClr val="dk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450" b="1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COMPLICACIONES: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.DIAGNÓSTICO 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DM,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.INFECCIÓN URINARIA,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.PREECLAMPSIA/ECLAMPSIA,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.HEMORRAGIA </a:t>
            </a:r>
            <a:endParaRPr lang="es-MX" sz="450" dirty="0">
              <a:solidFill>
                <a:schemeClr val="dk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450" b="1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9. OTRAS ACCIONES A EMBARAZADAS: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.CON 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ANÁLISIS 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CLÍNICOS,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.PRESCRIPCIÓN 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ÁCIDO 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FÓLICO,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.APOYO 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TRASLADO 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OBSTÉTRICO </a:t>
            </a:r>
            <a:endParaRPr lang="es-MX" sz="450" dirty="0">
              <a:solidFill>
                <a:schemeClr val="dk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MX" sz="450" b="1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10. PUÉRPERA ACEPTANTE PF: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.HORMONAL,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.DIU</a:t>
            </a:r>
            <a:endParaRPr lang="es-MX" sz="450" dirty="0">
              <a:solidFill>
                <a:schemeClr val="dk1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50" b="1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11. OTROS EVENTOS: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.PERI 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 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POSTMENOPAUSIA,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.ITS,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.APOYO PSICOEMOCIONAL,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.PATOLOGÍA 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MAMARIA 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BENIGNA,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.CÁNCER 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MAMARIO  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</a:t>
            </a:r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5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45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</a:t>
            </a:r>
            <a:r>
              <a:rPr lang="es-MX" sz="450" b="1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es-MX" sz="450" dirty="0" smtClean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.COLPOSCOPÍA, </a:t>
            </a:r>
            <a:r>
              <a:rPr lang="es-MX" sz="450" b="1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es-MX" sz="450" dirty="0">
                <a:solidFill>
                  <a:schemeClr val="dk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.CÁNCER CERVICOUTERINO </a:t>
            </a:r>
          </a:p>
        </p:txBody>
      </p:sp>
      <p:sp>
        <p:nvSpPr>
          <p:cNvPr id="3112" name="Text Box 351"/>
          <p:cNvSpPr txBox="1">
            <a:spLocks noChangeArrowheads="1"/>
          </p:cNvSpPr>
          <p:nvPr/>
        </p:nvSpPr>
        <p:spPr bwMode="auto">
          <a:xfrm>
            <a:off x="6882540" y="886303"/>
            <a:ext cx="1477112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 smtClean="0"/>
              <a:t>SALUD REPRODUCTIVA</a:t>
            </a:r>
            <a:endParaRPr lang="es-ES_tradnl" altLang="es-MX" dirty="0"/>
          </a:p>
        </p:txBody>
      </p:sp>
      <p:sp>
        <p:nvSpPr>
          <p:cNvPr id="102" name="Text Box 351"/>
          <p:cNvSpPr txBox="1">
            <a:spLocks noChangeArrowheads="1"/>
          </p:cNvSpPr>
          <p:nvPr/>
        </p:nvSpPr>
        <p:spPr bwMode="auto">
          <a:xfrm>
            <a:off x="7494775" y="1033146"/>
            <a:ext cx="711078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 smtClean="0"/>
              <a:t>PUERPERIO</a:t>
            </a:r>
            <a:endParaRPr lang="es-ES_tradnl" altLang="es-MX" dirty="0"/>
          </a:p>
        </p:txBody>
      </p:sp>
      <p:sp>
        <p:nvSpPr>
          <p:cNvPr id="3075" name="Text Box 349"/>
          <p:cNvSpPr txBox="1">
            <a:spLocks noChangeArrowheads="1"/>
          </p:cNvSpPr>
          <p:nvPr/>
        </p:nvSpPr>
        <p:spPr bwMode="auto">
          <a:xfrm>
            <a:off x="8747592" y="887534"/>
            <a:ext cx="2574148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 smtClean="0"/>
              <a:t>S A L U D   </a:t>
            </a:r>
            <a:r>
              <a:rPr lang="es-ES_tradnl" altLang="es-MX" sz="700" b="1" dirty="0" err="1" smtClean="0"/>
              <a:t>D</a:t>
            </a:r>
            <a:r>
              <a:rPr lang="es-ES_tradnl" altLang="es-MX" sz="700" b="1" dirty="0" smtClean="0"/>
              <a:t> E L   N I Ñ O</a:t>
            </a:r>
            <a:endParaRPr lang="es-ES_tradnl" altLang="es-MX" dirty="0"/>
          </a:p>
        </p:txBody>
      </p:sp>
      <p:sp>
        <p:nvSpPr>
          <p:cNvPr id="3078" name="Line 20"/>
          <p:cNvSpPr>
            <a:spLocks noChangeShapeType="1"/>
          </p:cNvSpPr>
          <p:nvPr/>
        </p:nvSpPr>
        <p:spPr bwMode="auto">
          <a:xfrm>
            <a:off x="9079140" y="108241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79" name="Line 30"/>
          <p:cNvSpPr>
            <a:spLocks noChangeShapeType="1"/>
          </p:cNvSpPr>
          <p:nvPr/>
        </p:nvSpPr>
        <p:spPr bwMode="auto">
          <a:xfrm>
            <a:off x="9828989" y="108241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0" name="Line 32"/>
          <p:cNvSpPr>
            <a:spLocks noChangeShapeType="1"/>
          </p:cNvSpPr>
          <p:nvPr/>
        </p:nvSpPr>
        <p:spPr bwMode="auto">
          <a:xfrm>
            <a:off x="9454166" y="108241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2" name="Line 36"/>
          <p:cNvSpPr>
            <a:spLocks noChangeShapeType="1"/>
          </p:cNvSpPr>
          <p:nvPr/>
        </p:nvSpPr>
        <p:spPr bwMode="auto">
          <a:xfrm>
            <a:off x="9325412" y="1709665"/>
            <a:ext cx="0" cy="495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4" name="Line 38"/>
          <p:cNvSpPr>
            <a:spLocks noChangeShapeType="1"/>
          </p:cNvSpPr>
          <p:nvPr/>
        </p:nvSpPr>
        <p:spPr bwMode="auto">
          <a:xfrm>
            <a:off x="8325156" y="895724"/>
            <a:ext cx="0" cy="5778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5" name="Line 41"/>
          <p:cNvSpPr>
            <a:spLocks noChangeShapeType="1"/>
          </p:cNvSpPr>
          <p:nvPr/>
        </p:nvSpPr>
        <p:spPr bwMode="auto">
          <a:xfrm>
            <a:off x="8878984" y="108241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6" name="Line 43"/>
          <p:cNvSpPr>
            <a:spLocks noChangeShapeType="1"/>
          </p:cNvSpPr>
          <p:nvPr/>
        </p:nvSpPr>
        <p:spPr bwMode="auto">
          <a:xfrm>
            <a:off x="8118334" y="1071303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3" name="Line 63"/>
          <p:cNvSpPr>
            <a:spLocks noChangeShapeType="1"/>
          </p:cNvSpPr>
          <p:nvPr/>
        </p:nvSpPr>
        <p:spPr bwMode="auto">
          <a:xfrm>
            <a:off x="2318345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4" name="Text Box 95"/>
          <p:cNvSpPr txBox="1">
            <a:spLocks noChangeArrowheads="1"/>
          </p:cNvSpPr>
          <p:nvPr/>
        </p:nvSpPr>
        <p:spPr bwMode="auto">
          <a:xfrm>
            <a:off x="1250983" y="393168"/>
            <a:ext cx="986810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90000"/>
              </a:spcBef>
            </a:pPr>
            <a:r>
              <a:rPr lang="es-ES_tradnl" altLang="es-MX" sz="700" b="1" dirty="0"/>
              <a:t>NOMBRE UNIDAD:</a:t>
            </a:r>
            <a:endParaRPr lang="es-ES_tradnl" altLang="es-MX" sz="800" b="1" dirty="0"/>
          </a:p>
        </p:txBody>
      </p:sp>
      <p:sp>
        <p:nvSpPr>
          <p:cNvPr id="3106" name="Text Box 332"/>
          <p:cNvSpPr txBox="1">
            <a:spLocks noChangeArrowheads="1"/>
          </p:cNvSpPr>
          <p:nvPr/>
        </p:nvSpPr>
        <p:spPr bwMode="auto">
          <a:xfrm>
            <a:off x="390310" y="1612872"/>
            <a:ext cx="1798338" cy="212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IDENTIFICACIÓN DEL PACIENTE</a:t>
            </a:r>
            <a:endParaRPr lang="es-ES_tradnl" altLang="es-MX" dirty="0"/>
          </a:p>
        </p:txBody>
      </p:sp>
      <p:sp>
        <p:nvSpPr>
          <p:cNvPr id="3107" name="Text Box 333"/>
          <p:cNvSpPr txBox="1">
            <a:spLocks noChangeArrowheads="1"/>
          </p:cNvSpPr>
          <p:nvPr/>
        </p:nvSpPr>
        <p:spPr bwMode="auto">
          <a:xfrm rot="16200000">
            <a:off x="-6026" y="2298363"/>
            <a:ext cx="36307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No.</a:t>
            </a:r>
            <a:endParaRPr lang="es-ES_tradnl" altLang="es-MX" dirty="0"/>
          </a:p>
        </p:txBody>
      </p:sp>
      <p:sp>
        <p:nvSpPr>
          <p:cNvPr id="3087" name="Line 46"/>
          <p:cNvSpPr>
            <a:spLocks noChangeShapeType="1"/>
          </p:cNvSpPr>
          <p:nvPr/>
        </p:nvSpPr>
        <p:spPr bwMode="auto">
          <a:xfrm>
            <a:off x="2971076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88" name="Line 57"/>
          <p:cNvSpPr>
            <a:spLocks noChangeShapeType="1"/>
          </p:cNvSpPr>
          <p:nvPr/>
        </p:nvSpPr>
        <p:spPr bwMode="auto">
          <a:xfrm>
            <a:off x="3218899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0" name="Line 59"/>
          <p:cNvSpPr>
            <a:spLocks noChangeShapeType="1"/>
          </p:cNvSpPr>
          <p:nvPr/>
        </p:nvSpPr>
        <p:spPr bwMode="auto">
          <a:xfrm>
            <a:off x="2837625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8" name="Line 338"/>
          <p:cNvSpPr>
            <a:spLocks noChangeShapeType="1"/>
          </p:cNvSpPr>
          <p:nvPr/>
        </p:nvSpPr>
        <p:spPr bwMode="auto">
          <a:xfrm>
            <a:off x="3740119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10" name="Line 345"/>
          <p:cNvSpPr>
            <a:spLocks noChangeShapeType="1"/>
          </p:cNvSpPr>
          <p:nvPr/>
        </p:nvSpPr>
        <p:spPr bwMode="auto">
          <a:xfrm>
            <a:off x="6940803" y="1065449"/>
            <a:ext cx="137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11" name="Line 348"/>
          <p:cNvSpPr>
            <a:spLocks noChangeShapeType="1"/>
          </p:cNvSpPr>
          <p:nvPr/>
        </p:nvSpPr>
        <p:spPr bwMode="auto">
          <a:xfrm>
            <a:off x="8747591" y="1079686"/>
            <a:ext cx="2577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6" name="Line 103"/>
          <p:cNvSpPr>
            <a:spLocks noChangeShapeType="1"/>
          </p:cNvSpPr>
          <p:nvPr/>
        </p:nvSpPr>
        <p:spPr bwMode="auto">
          <a:xfrm>
            <a:off x="102288" y="3427161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97" name="Line 104"/>
          <p:cNvSpPr>
            <a:spLocks noChangeShapeType="1"/>
          </p:cNvSpPr>
          <p:nvPr/>
        </p:nvSpPr>
        <p:spPr bwMode="auto">
          <a:xfrm>
            <a:off x="102288" y="4238757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0" name="Line 107"/>
          <p:cNvSpPr>
            <a:spLocks noChangeShapeType="1"/>
          </p:cNvSpPr>
          <p:nvPr/>
        </p:nvSpPr>
        <p:spPr bwMode="auto">
          <a:xfrm>
            <a:off x="102289" y="5859294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3" name="Line 110"/>
          <p:cNvSpPr>
            <a:spLocks noChangeShapeType="1"/>
          </p:cNvSpPr>
          <p:nvPr/>
        </p:nvSpPr>
        <p:spPr bwMode="auto">
          <a:xfrm>
            <a:off x="102289" y="6657867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18" name="Line 363"/>
          <p:cNvSpPr>
            <a:spLocks noChangeShapeType="1"/>
          </p:cNvSpPr>
          <p:nvPr/>
        </p:nvSpPr>
        <p:spPr bwMode="auto">
          <a:xfrm>
            <a:off x="102288" y="5052778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2" name="Text Box 368"/>
          <p:cNvSpPr txBox="1">
            <a:spLocks noChangeArrowheads="1"/>
          </p:cNvSpPr>
          <p:nvPr/>
        </p:nvSpPr>
        <p:spPr bwMode="auto">
          <a:xfrm>
            <a:off x="4018385" y="1612872"/>
            <a:ext cx="2384053" cy="187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s-ES_tradnl" altLang="es-MX" sz="800" b="1" dirty="0"/>
              <a:t>D  I  A  G  N  </a:t>
            </a:r>
            <a:r>
              <a:rPr lang="es-ES_tradnl" altLang="es-MX" sz="800" b="1" dirty="0" err="1"/>
              <a:t>Ó</a:t>
            </a:r>
            <a:r>
              <a:rPr lang="es-ES_tradnl" altLang="es-MX" sz="800" b="1" dirty="0"/>
              <a:t>  S  T  I  C  O</a:t>
            </a:r>
          </a:p>
        </p:txBody>
      </p:sp>
      <p:sp>
        <p:nvSpPr>
          <p:cNvPr id="3123" name="Text Box 369"/>
          <p:cNvSpPr txBox="1">
            <a:spLocks noChangeArrowheads="1"/>
          </p:cNvSpPr>
          <p:nvPr/>
        </p:nvSpPr>
        <p:spPr bwMode="auto">
          <a:xfrm rot="16200000">
            <a:off x="8940430" y="1229050"/>
            <a:ext cx="786345" cy="305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/>
              <a:t>PRUEBA EDI &lt; 5 AÑOS</a:t>
            </a:r>
            <a:endParaRPr lang="es-ES_tradnl" altLang="es-MX" dirty="0"/>
          </a:p>
        </p:txBody>
      </p:sp>
      <p:sp>
        <p:nvSpPr>
          <p:cNvPr id="3124" name="Line 370"/>
          <p:cNvSpPr>
            <a:spLocks noChangeShapeType="1"/>
          </p:cNvSpPr>
          <p:nvPr/>
        </p:nvSpPr>
        <p:spPr bwMode="auto">
          <a:xfrm>
            <a:off x="8320214" y="1646165"/>
            <a:ext cx="43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5" name="Line 371"/>
          <p:cNvSpPr>
            <a:spLocks noChangeShapeType="1"/>
          </p:cNvSpPr>
          <p:nvPr/>
        </p:nvSpPr>
        <p:spPr bwMode="auto">
          <a:xfrm>
            <a:off x="7787990" y="424322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8" name="Text Box 374"/>
          <p:cNvSpPr txBox="1">
            <a:spLocks noChangeArrowheads="1"/>
          </p:cNvSpPr>
          <p:nvPr/>
        </p:nvSpPr>
        <p:spPr bwMode="auto">
          <a:xfrm>
            <a:off x="30518" y="411164"/>
            <a:ext cx="974397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/>
              <a:t>CLUES:</a:t>
            </a:r>
          </a:p>
        </p:txBody>
      </p:sp>
      <p:sp>
        <p:nvSpPr>
          <p:cNvPr id="3129" name="Text Box 375"/>
          <p:cNvSpPr txBox="1">
            <a:spLocks noChangeArrowheads="1"/>
          </p:cNvSpPr>
          <p:nvPr/>
        </p:nvSpPr>
        <p:spPr bwMode="auto">
          <a:xfrm>
            <a:off x="10851202" y="403084"/>
            <a:ext cx="775794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700" b="1" dirty="0"/>
              <a:t>SERVICIO:</a:t>
            </a:r>
          </a:p>
        </p:txBody>
      </p:sp>
      <p:sp>
        <p:nvSpPr>
          <p:cNvPr id="3131" name="Line 377"/>
          <p:cNvSpPr>
            <a:spLocks noChangeShapeType="1"/>
          </p:cNvSpPr>
          <p:nvPr/>
        </p:nvSpPr>
        <p:spPr bwMode="auto">
          <a:xfrm>
            <a:off x="7777158" y="1216804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34" name="Line 382"/>
          <p:cNvSpPr>
            <a:spLocks noChangeShapeType="1"/>
          </p:cNvSpPr>
          <p:nvPr/>
        </p:nvSpPr>
        <p:spPr bwMode="auto">
          <a:xfrm>
            <a:off x="9959265" y="108241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62" name="Text Box 376"/>
          <p:cNvSpPr txBox="1">
            <a:spLocks noChangeArrowheads="1"/>
          </p:cNvSpPr>
          <p:nvPr/>
        </p:nvSpPr>
        <p:spPr bwMode="auto">
          <a:xfrm>
            <a:off x="9432560" y="403084"/>
            <a:ext cx="1414593" cy="184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s-ES_tradnl" altLang="es-MX" sz="700" b="1" dirty="0" smtClean="0"/>
              <a:t>CÉDULA PROFESIONAL:</a:t>
            </a:r>
            <a:endParaRPr lang="es-ES_tradnl" altLang="es-MX" sz="700" b="1" dirty="0"/>
          </a:p>
        </p:txBody>
      </p:sp>
      <p:sp>
        <p:nvSpPr>
          <p:cNvPr id="3126" name="Line 372"/>
          <p:cNvSpPr>
            <a:spLocks noChangeShapeType="1"/>
          </p:cNvSpPr>
          <p:nvPr/>
        </p:nvSpPr>
        <p:spPr bwMode="auto">
          <a:xfrm>
            <a:off x="1321888" y="424322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27" name="Line 373"/>
          <p:cNvSpPr>
            <a:spLocks noChangeShapeType="1"/>
          </p:cNvSpPr>
          <p:nvPr/>
        </p:nvSpPr>
        <p:spPr bwMode="auto">
          <a:xfrm>
            <a:off x="10909068" y="424322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64" name="Line 373"/>
          <p:cNvSpPr>
            <a:spLocks noChangeShapeType="1"/>
          </p:cNvSpPr>
          <p:nvPr/>
        </p:nvSpPr>
        <p:spPr bwMode="auto">
          <a:xfrm>
            <a:off x="3317524" y="424322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1" name="Line 46"/>
          <p:cNvSpPr>
            <a:spLocks noChangeShapeType="1"/>
          </p:cNvSpPr>
          <p:nvPr/>
        </p:nvSpPr>
        <p:spPr bwMode="auto">
          <a:xfrm>
            <a:off x="3091726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2" name="Line 59"/>
          <p:cNvSpPr>
            <a:spLocks noChangeShapeType="1"/>
          </p:cNvSpPr>
          <p:nvPr/>
        </p:nvSpPr>
        <p:spPr bwMode="auto">
          <a:xfrm>
            <a:off x="3598038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4" name="Line 46"/>
          <p:cNvSpPr>
            <a:spLocks noChangeShapeType="1"/>
          </p:cNvSpPr>
          <p:nvPr/>
        </p:nvSpPr>
        <p:spPr bwMode="auto">
          <a:xfrm>
            <a:off x="6937628" y="905250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5" name="Line 57"/>
          <p:cNvSpPr>
            <a:spLocks noChangeShapeType="1"/>
          </p:cNvSpPr>
          <p:nvPr/>
        </p:nvSpPr>
        <p:spPr bwMode="auto">
          <a:xfrm>
            <a:off x="7191801" y="1216804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6" name="Line 58"/>
          <p:cNvSpPr>
            <a:spLocks noChangeShapeType="1"/>
          </p:cNvSpPr>
          <p:nvPr/>
        </p:nvSpPr>
        <p:spPr bwMode="auto">
          <a:xfrm>
            <a:off x="7320598" y="1216804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8" name="Line 60"/>
          <p:cNvSpPr>
            <a:spLocks noChangeShapeType="1"/>
          </p:cNvSpPr>
          <p:nvPr/>
        </p:nvSpPr>
        <p:spPr bwMode="auto">
          <a:xfrm>
            <a:off x="6561224" y="905250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0" name="Line 338"/>
          <p:cNvSpPr>
            <a:spLocks noChangeShapeType="1"/>
          </p:cNvSpPr>
          <p:nvPr/>
        </p:nvSpPr>
        <p:spPr bwMode="auto">
          <a:xfrm>
            <a:off x="7452354" y="1216804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1" name="Line 339"/>
          <p:cNvSpPr>
            <a:spLocks noChangeShapeType="1"/>
          </p:cNvSpPr>
          <p:nvPr/>
        </p:nvSpPr>
        <p:spPr bwMode="auto">
          <a:xfrm>
            <a:off x="7987550" y="1216804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2" name="Line 46"/>
          <p:cNvSpPr>
            <a:spLocks noChangeShapeType="1"/>
          </p:cNvSpPr>
          <p:nvPr/>
        </p:nvSpPr>
        <p:spPr bwMode="auto">
          <a:xfrm>
            <a:off x="7064628" y="1216804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3" name="Line 59"/>
          <p:cNvSpPr>
            <a:spLocks noChangeShapeType="1"/>
          </p:cNvSpPr>
          <p:nvPr/>
        </p:nvSpPr>
        <p:spPr bwMode="auto">
          <a:xfrm>
            <a:off x="7563002" y="1071303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7" name="Line 59"/>
          <p:cNvSpPr>
            <a:spLocks noChangeShapeType="1"/>
          </p:cNvSpPr>
          <p:nvPr/>
        </p:nvSpPr>
        <p:spPr bwMode="auto">
          <a:xfrm>
            <a:off x="6807613" y="1216804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4" name="Line 60"/>
          <p:cNvSpPr>
            <a:spLocks noChangeShapeType="1"/>
          </p:cNvSpPr>
          <p:nvPr/>
        </p:nvSpPr>
        <p:spPr bwMode="auto">
          <a:xfrm>
            <a:off x="6684398" y="1216804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5" name="Line 46"/>
          <p:cNvSpPr>
            <a:spLocks noChangeShapeType="1"/>
          </p:cNvSpPr>
          <p:nvPr/>
        </p:nvSpPr>
        <p:spPr bwMode="auto">
          <a:xfrm>
            <a:off x="11128628" y="108241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6" name="Line 57"/>
          <p:cNvSpPr>
            <a:spLocks noChangeShapeType="1"/>
          </p:cNvSpPr>
          <p:nvPr/>
        </p:nvSpPr>
        <p:spPr bwMode="auto">
          <a:xfrm>
            <a:off x="11541551" y="1161155"/>
            <a:ext cx="0" cy="549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7" name="Line 58"/>
          <p:cNvSpPr>
            <a:spLocks noChangeShapeType="1"/>
          </p:cNvSpPr>
          <p:nvPr/>
        </p:nvSpPr>
        <p:spPr bwMode="auto">
          <a:xfrm>
            <a:off x="11663998" y="905250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8" name="Line 59"/>
          <p:cNvSpPr>
            <a:spLocks noChangeShapeType="1"/>
          </p:cNvSpPr>
          <p:nvPr/>
        </p:nvSpPr>
        <p:spPr bwMode="auto">
          <a:xfrm>
            <a:off x="11001527" y="1214899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9" name="Line 60"/>
          <p:cNvSpPr>
            <a:spLocks noChangeShapeType="1"/>
          </p:cNvSpPr>
          <p:nvPr/>
        </p:nvSpPr>
        <p:spPr bwMode="auto">
          <a:xfrm>
            <a:off x="10752224" y="108241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0" name="Line 61"/>
          <p:cNvSpPr>
            <a:spLocks noChangeShapeType="1"/>
          </p:cNvSpPr>
          <p:nvPr/>
        </p:nvSpPr>
        <p:spPr bwMode="auto">
          <a:xfrm>
            <a:off x="10544411" y="1214899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2" name="Line 339"/>
          <p:cNvSpPr>
            <a:spLocks noChangeShapeType="1"/>
          </p:cNvSpPr>
          <p:nvPr/>
        </p:nvSpPr>
        <p:spPr bwMode="auto">
          <a:xfrm>
            <a:off x="12049460" y="905250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3" name="Line 46"/>
          <p:cNvSpPr>
            <a:spLocks noChangeShapeType="1"/>
          </p:cNvSpPr>
          <p:nvPr/>
        </p:nvSpPr>
        <p:spPr bwMode="auto">
          <a:xfrm>
            <a:off x="11325478" y="905250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4" name="Line 59"/>
          <p:cNvSpPr>
            <a:spLocks noChangeShapeType="1"/>
          </p:cNvSpPr>
          <p:nvPr/>
        </p:nvSpPr>
        <p:spPr bwMode="auto">
          <a:xfrm>
            <a:off x="11925452" y="905250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5" name="Line 60"/>
          <p:cNvSpPr>
            <a:spLocks noChangeShapeType="1"/>
          </p:cNvSpPr>
          <p:nvPr/>
        </p:nvSpPr>
        <p:spPr bwMode="auto">
          <a:xfrm>
            <a:off x="10882399" y="1214899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6" name="Line 60"/>
          <p:cNvSpPr>
            <a:spLocks noChangeShapeType="1"/>
          </p:cNvSpPr>
          <p:nvPr/>
        </p:nvSpPr>
        <p:spPr bwMode="auto">
          <a:xfrm>
            <a:off x="10218824" y="1214899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7" name="Line 61"/>
          <p:cNvSpPr>
            <a:spLocks noChangeShapeType="1"/>
          </p:cNvSpPr>
          <p:nvPr/>
        </p:nvSpPr>
        <p:spPr bwMode="auto">
          <a:xfrm>
            <a:off x="10087211" y="1214899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8" name="Line 60"/>
          <p:cNvSpPr>
            <a:spLocks noChangeShapeType="1"/>
          </p:cNvSpPr>
          <p:nvPr/>
        </p:nvSpPr>
        <p:spPr bwMode="auto">
          <a:xfrm>
            <a:off x="10336299" y="1214899"/>
            <a:ext cx="0" cy="5436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99" name="Line 30"/>
          <p:cNvSpPr>
            <a:spLocks noChangeShapeType="1"/>
          </p:cNvSpPr>
          <p:nvPr/>
        </p:nvSpPr>
        <p:spPr bwMode="auto">
          <a:xfrm>
            <a:off x="9708339" y="1082415"/>
            <a:ext cx="0" cy="558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1" name="Text Box 351"/>
          <p:cNvSpPr txBox="1">
            <a:spLocks noChangeArrowheads="1"/>
          </p:cNvSpPr>
          <p:nvPr/>
        </p:nvSpPr>
        <p:spPr bwMode="auto">
          <a:xfrm>
            <a:off x="6904225" y="1033146"/>
            <a:ext cx="711078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 smtClean="0"/>
              <a:t>EMBARAZO</a:t>
            </a:r>
            <a:endParaRPr lang="es-ES_tradnl" altLang="es-MX" dirty="0"/>
          </a:p>
        </p:txBody>
      </p:sp>
      <p:sp>
        <p:nvSpPr>
          <p:cNvPr id="103" name="Text Box 351"/>
          <p:cNvSpPr txBox="1">
            <a:spLocks noChangeArrowheads="1"/>
          </p:cNvSpPr>
          <p:nvPr/>
        </p:nvSpPr>
        <p:spPr bwMode="auto">
          <a:xfrm>
            <a:off x="6472425" y="905353"/>
            <a:ext cx="556308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 smtClean="0"/>
              <a:t>COBER-TURA</a:t>
            </a:r>
            <a:endParaRPr lang="es-ES_tradnl" altLang="es-MX" dirty="0"/>
          </a:p>
        </p:txBody>
      </p:sp>
      <p:sp>
        <p:nvSpPr>
          <p:cNvPr id="104" name="Line 345"/>
          <p:cNvSpPr>
            <a:spLocks noChangeShapeType="1"/>
          </p:cNvSpPr>
          <p:nvPr/>
        </p:nvSpPr>
        <p:spPr bwMode="auto">
          <a:xfrm>
            <a:off x="6564362" y="1212991"/>
            <a:ext cx="154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6" name="Line 20"/>
          <p:cNvSpPr>
            <a:spLocks noChangeShapeType="1"/>
          </p:cNvSpPr>
          <p:nvPr/>
        </p:nvSpPr>
        <p:spPr bwMode="auto">
          <a:xfrm>
            <a:off x="8748940" y="905250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07" name="Line 20"/>
          <p:cNvSpPr>
            <a:spLocks noChangeShapeType="1"/>
          </p:cNvSpPr>
          <p:nvPr/>
        </p:nvSpPr>
        <p:spPr bwMode="auto">
          <a:xfrm>
            <a:off x="8539390" y="1647796"/>
            <a:ext cx="0" cy="5004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8" name="Rectángulo 7"/>
          <p:cNvSpPr/>
          <p:nvPr/>
        </p:nvSpPr>
        <p:spPr>
          <a:xfrm rot="16200000">
            <a:off x="8213876" y="1066223"/>
            <a:ext cx="63292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s-MX" sz="700" b="1" dirty="0"/>
              <a:t>OTROS </a:t>
            </a:r>
          </a:p>
          <a:p>
            <a:pPr algn="ctr"/>
            <a:r>
              <a:rPr lang="es-MX" sz="700" b="1" dirty="0"/>
              <a:t>EVENTOS</a:t>
            </a:r>
          </a:p>
        </p:txBody>
      </p:sp>
      <p:sp>
        <p:nvSpPr>
          <p:cNvPr id="109" name="Line 370"/>
          <p:cNvSpPr>
            <a:spLocks noChangeShapeType="1"/>
          </p:cNvSpPr>
          <p:nvPr/>
        </p:nvSpPr>
        <p:spPr bwMode="auto">
          <a:xfrm>
            <a:off x="9196514" y="1709665"/>
            <a:ext cx="25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10" name="Line 345"/>
          <p:cNvSpPr>
            <a:spLocks noChangeShapeType="1"/>
          </p:cNvSpPr>
          <p:nvPr/>
        </p:nvSpPr>
        <p:spPr bwMode="auto">
          <a:xfrm>
            <a:off x="9961612" y="1210610"/>
            <a:ext cx="1162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11" name="Text Box 369"/>
          <p:cNvSpPr txBox="1">
            <a:spLocks noChangeArrowheads="1"/>
          </p:cNvSpPr>
          <p:nvPr/>
        </p:nvSpPr>
        <p:spPr bwMode="auto">
          <a:xfrm rot="16200000">
            <a:off x="8954684" y="1633896"/>
            <a:ext cx="1702147" cy="195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ts val="600"/>
              </a:lnSpc>
              <a:spcBef>
                <a:spcPts val="0"/>
              </a:spcBef>
              <a:spcAft>
                <a:spcPts val="400"/>
              </a:spcAft>
            </a:pPr>
            <a:r>
              <a:rPr lang="es-ES_tradnl" altLang="es-MX" sz="700" b="1" dirty="0"/>
              <a:t>APLICACIÓN CÉDULA CÁNCER</a:t>
            </a:r>
          </a:p>
        </p:txBody>
      </p:sp>
      <p:sp>
        <p:nvSpPr>
          <p:cNvPr id="112" name="Text Box 351"/>
          <p:cNvSpPr txBox="1">
            <a:spLocks noChangeArrowheads="1"/>
          </p:cNvSpPr>
          <p:nvPr/>
        </p:nvSpPr>
        <p:spPr bwMode="auto">
          <a:xfrm>
            <a:off x="9996675" y="1045055"/>
            <a:ext cx="711078" cy="1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700" b="1" dirty="0" smtClean="0"/>
              <a:t>EDA’s</a:t>
            </a:r>
            <a:endParaRPr lang="es-ES_tradnl" altLang="es-MX" dirty="0"/>
          </a:p>
        </p:txBody>
      </p:sp>
      <p:sp>
        <p:nvSpPr>
          <p:cNvPr id="114" name="Text Box 351"/>
          <p:cNvSpPr txBox="1">
            <a:spLocks noChangeArrowheads="1"/>
          </p:cNvSpPr>
          <p:nvPr/>
        </p:nvSpPr>
        <p:spPr bwMode="auto">
          <a:xfrm>
            <a:off x="11264916" y="910115"/>
            <a:ext cx="456997" cy="198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s-ES_tradnl" altLang="es-MX" sz="400" b="1" dirty="0" smtClean="0"/>
              <a:t>PROMO-CIÓN DE LA SALUD</a:t>
            </a:r>
            <a:endParaRPr lang="es-ES_tradnl" altLang="es-MX" sz="700" dirty="0"/>
          </a:p>
        </p:txBody>
      </p:sp>
      <p:sp>
        <p:nvSpPr>
          <p:cNvPr id="115" name="Line 345"/>
          <p:cNvSpPr>
            <a:spLocks noChangeShapeType="1"/>
          </p:cNvSpPr>
          <p:nvPr/>
        </p:nvSpPr>
        <p:spPr bwMode="auto">
          <a:xfrm>
            <a:off x="11326862" y="1156635"/>
            <a:ext cx="33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25" name="Text Box 368"/>
          <p:cNvSpPr txBox="1">
            <a:spLocks noChangeArrowheads="1"/>
          </p:cNvSpPr>
          <p:nvPr/>
        </p:nvSpPr>
        <p:spPr bwMode="auto">
          <a:xfrm>
            <a:off x="7523448" y="2468293"/>
            <a:ext cx="531090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600" b="1" dirty="0" smtClean="0"/>
              <a:t>RT      </a:t>
            </a:r>
            <a:r>
              <a:rPr lang="es-ES_tradnl" altLang="es-MX" sz="600" b="1" dirty="0" err="1" smtClean="0"/>
              <a:t>RT</a:t>
            </a:r>
            <a:endParaRPr lang="es-ES_tradnl" altLang="es-MX" sz="700" b="1" dirty="0"/>
          </a:p>
        </p:txBody>
      </p:sp>
      <p:sp>
        <p:nvSpPr>
          <p:cNvPr id="127" name="Text Box 368"/>
          <p:cNvSpPr txBox="1">
            <a:spLocks noChangeArrowheads="1"/>
          </p:cNvSpPr>
          <p:nvPr/>
        </p:nvSpPr>
        <p:spPr bwMode="auto">
          <a:xfrm>
            <a:off x="8669623" y="2468293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600" b="1" dirty="0" smtClean="0"/>
              <a:t>RT</a:t>
            </a:r>
            <a:endParaRPr lang="es-ES_tradnl" altLang="es-MX" sz="700" b="1" dirty="0"/>
          </a:p>
        </p:txBody>
      </p:sp>
      <p:sp>
        <p:nvSpPr>
          <p:cNvPr id="128" name="Text Box 368"/>
          <p:cNvSpPr txBox="1">
            <a:spLocks noChangeArrowheads="1"/>
          </p:cNvSpPr>
          <p:nvPr/>
        </p:nvSpPr>
        <p:spPr bwMode="auto">
          <a:xfrm>
            <a:off x="10676223" y="2462232"/>
            <a:ext cx="531090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600" b="1" dirty="0" smtClean="0"/>
              <a:t>RT       </a:t>
            </a:r>
            <a:r>
              <a:rPr lang="es-ES_tradnl" altLang="es-MX" sz="600" b="1" dirty="0" err="1" smtClean="0"/>
              <a:t>RT</a:t>
            </a:r>
            <a:endParaRPr lang="es-ES_tradnl" altLang="es-MX" sz="700" b="1" dirty="0"/>
          </a:p>
        </p:txBody>
      </p:sp>
      <p:cxnSp>
        <p:nvCxnSpPr>
          <p:cNvPr id="133" name="Conector recto 132"/>
          <p:cNvCxnSpPr/>
          <p:nvPr/>
        </p:nvCxnSpPr>
        <p:spPr bwMode="auto">
          <a:xfrm>
            <a:off x="3864267" y="2873375"/>
            <a:ext cx="255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Conector recto 135"/>
          <p:cNvCxnSpPr/>
          <p:nvPr/>
        </p:nvCxnSpPr>
        <p:spPr bwMode="auto">
          <a:xfrm>
            <a:off x="3330574" y="2974981"/>
            <a:ext cx="2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Conector recto 146"/>
          <p:cNvCxnSpPr/>
          <p:nvPr/>
        </p:nvCxnSpPr>
        <p:spPr bwMode="auto">
          <a:xfrm>
            <a:off x="3983067" y="3146425"/>
            <a:ext cx="243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6" name="Conector recto 155"/>
          <p:cNvCxnSpPr/>
          <p:nvPr/>
        </p:nvCxnSpPr>
        <p:spPr bwMode="auto">
          <a:xfrm>
            <a:off x="3864267" y="3698875"/>
            <a:ext cx="255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7" name="Text Box 368"/>
          <p:cNvSpPr txBox="1">
            <a:spLocks noChangeArrowheads="1"/>
          </p:cNvSpPr>
          <p:nvPr/>
        </p:nvSpPr>
        <p:spPr bwMode="auto">
          <a:xfrm>
            <a:off x="3297290" y="3385581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61" name="Conector recto 160"/>
          <p:cNvCxnSpPr/>
          <p:nvPr/>
        </p:nvCxnSpPr>
        <p:spPr bwMode="auto">
          <a:xfrm>
            <a:off x="3983067" y="3959225"/>
            <a:ext cx="243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Conector recto 164"/>
          <p:cNvCxnSpPr/>
          <p:nvPr/>
        </p:nvCxnSpPr>
        <p:spPr bwMode="auto">
          <a:xfrm>
            <a:off x="3340100" y="3806821"/>
            <a:ext cx="2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0" name="Conector recto 169"/>
          <p:cNvCxnSpPr/>
          <p:nvPr/>
        </p:nvCxnSpPr>
        <p:spPr bwMode="auto">
          <a:xfrm>
            <a:off x="3864267" y="4505325"/>
            <a:ext cx="255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1" name="Text Box 368"/>
          <p:cNvSpPr txBox="1">
            <a:spLocks noChangeArrowheads="1"/>
          </p:cNvSpPr>
          <p:nvPr/>
        </p:nvSpPr>
        <p:spPr bwMode="auto">
          <a:xfrm>
            <a:off x="3297290" y="4198381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72" name="Conector recto 171"/>
          <p:cNvCxnSpPr/>
          <p:nvPr/>
        </p:nvCxnSpPr>
        <p:spPr bwMode="auto">
          <a:xfrm>
            <a:off x="3336924" y="4625992"/>
            <a:ext cx="2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5" name="Conector recto 174"/>
          <p:cNvCxnSpPr/>
          <p:nvPr/>
        </p:nvCxnSpPr>
        <p:spPr bwMode="auto">
          <a:xfrm>
            <a:off x="4008267" y="4759325"/>
            <a:ext cx="2412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4" name="Conector recto 183"/>
          <p:cNvCxnSpPr/>
          <p:nvPr/>
        </p:nvCxnSpPr>
        <p:spPr bwMode="auto">
          <a:xfrm>
            <a:off x="3864267" y="5318125"/>
            <a:ext cx="255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5" name="Text Box 368"/>
          <p:cNvSpPr txBox="1">
            <a:spLocks noChangeArrowheads="1"/>
          </p:cNvSpPr>
          <p:nvPr/>
        </p:nvSpPr>
        <p:spPr bwMode="auto">
          <a:xfrm>
            <a:off x="3297290" y="5011181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89" name="Conector recto 188"/>
          <p:cNvCxnSpPr/>
          <p:nvPr/>
        </p:nvCxnSpPr>
        <p:spPr bwMode="auto">
          <a:xfrm>
            <a:off x="3983067" y="5578475"/>
            <a:ext cx="243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3" name="Conector recto 192"/>
          <p:cNvCxnSpPr/>
          <p:nvPr/>
        </p:nvCxnSpPr>
        <p:spPr bwMode="auto">
          <a:xfrm>
            <a:off x="3340100" y="5445134"/>
            <a:ext cx="2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8" name="Conector recto 197"/>
          <p:cNvCxnSpPr/>
          <p:nvPr/>
        </p:nvCxnSpPr>
        <p:spPr bwMode="auto">
          <a:xfrm>
            <a:off x="3864267" y="6118225"/>
            <a:ext cx="2556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9" name="Text Box 368"/>
          <p:cNvSpPr txBox="1">
            <a:spLocks noChangeArrowheads="1"/>
          </p:cNvSpPr>
          <p:nvPr/>
        </p:nvSpPr>
        <p:spPr bwMode="auto">
          <a:xfrm>
            <a:off x="3297290" y="5817631"/>
            <a:ext cx="37382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Peso</a:t>
            </a:r>
          </a:p>
          <a:p>
            <a:pPr algn="r">
              <a:spcBef>
                <a:spcPts val="8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8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Talla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3" name="Conector recto 202"/>
          <p:cNvCxnSpPr/>
          <p:nvPr/>
        </p:nvCxnSpPr>
        <p:spPr bwMode="auto">
          <a:xfrm>
            <a:off x="3983067" y="6378575"/>
            <a:ext cx="2437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7" name="Conector recto 206"/>
          <p:cNvCxnSpPr/>
          <p:nvPr/>
        </p:nvCxnSpPr>
        <p:spPr bwMode="auto">
          <a:xfrm>
            <a:off x="3336924" y="6245228"/>
            <a:ext cx="2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0" name="Text Box 368"/>
          <p:cNvSpPr txBox="1">
            <a:spLocks noChangeArrowheads="1"/>
          </p:cNvSpPr>
          <p:nvPr/>
        </p:nvSpPr>
        <p:spPr bwMode="auto">
          <a:xfrm>
            <a:off x="6135930" y="2577562"/>
            <a:ext cx="362988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1ª 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3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42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</a:t>
            </a: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vez</a:t>
            </a:r>
          </a:p>
          <a:p>
            <a:pPr algn="r">
              <a:lnSpc>
                <a:spcPts val="650"/>
              </a:lnSpc>
              <a:spcBef>
                <a:spcPts val="300"/>
              </a:spcBef>
            </a:pP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lnSpc>
                <a:spcPts val="650"/>
              </a:lnSpc>
              <a:spcBef>
                <a:spcPts val="420"/>
              </a:spcBef>
            </a:pPr>
            <a:r>
              <a:rPr lang="es-ES_tradnl" altLang="es-MX" sz="500" b="1" dirty="0">
                <a:solidFill>
                  <a:schemeClr val="bg1">
                    <a:lumMod val="50000"/>
                  </a:schemeClr>
                </a:solidFill>
              </a:rPr>
              <a:t>1ª vez</a:t>
            </a:r>
          </a:p>
        </p:txBody>
      </p:sp>
      <p:cxnSp>
        <p:nvCxnSpPr>
          <p:cNvPr id="231" name="Conector recto 230"/>
          <p:cNvCxnSpPr/>
          <p:nvPr/>
        </p:nvCxnSpPr>
        <p:spPr bwMode="auto">
          <a:xfrm>
            <a:off x="249847" y="2857499"/>
            <a:ext cx="20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2" name="Text Box 368"/>
          <p:cNvSpPr txBox="1">
            <a:spLocks noChangeArrowheads="1"/>
          </p:cNvSpPr>
          <p:nvPr/>
        </p:nvSpPr>
        <p:spPr bwMode="auto">
          <a:xfrm>
            <a:off x="171071" y="2575956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33" name="Conector recto 232"/>
          <p:cNvCxnSpPr/>
          <p:nvPr/>
        </p:nvCxnSpPr>
        <p:spPr bwMode="auto">
          <a:xfrm>
            <a:off x="249847" y="3122610"/>
            <a:ext cx="20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7" name="Conector recto 236"/>
          <p:cNvCxnSpPr/>
          <p:nvPr/>
        </p:nvCxnSpPr>
        <p:spPr bwMode="auto">
          <a:xfrm>
            <a:off x="249847" y="3682999"/>
            <a:ext cx="20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9" name="Conector recto 238"/>
          <p:cNvCxnSpPr/>
          <p:nvPr/>
        </p:nvCxnSpPr>
        <p:spPr bwMode="auto">
          <a:xfrm>
            <a:off x="243497" y="3944936"/>
            <a:ext cx="20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3" name="Conector recto 242"/>
          <p:cNvCxnSpPr/>
          <p:nvPr/>
        </p:nvCxnSpPr>
        <p:spPr bwMode="auto">
          <a:xfrm>
            <a:off x="243497" y="4491036"/>
            <a:ext cx="20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5" name="Conector recto 244"/>
          <p:cNvCxnSpPr/>
          <p:nvPr/>
        </p:nvCxnSpPr>
        <p:spPr bwMode="auto">
          <a:xfrm>
            <a:off x="243497" y="4746621"/>
            <a:ext cx="20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9" name="Conector recto 248"/>
          <p:cNvCxnSpPr/>
          <p:nvPr/>
        </p:nvCxnSpPr>
        <p:spPr bwMode="auto">
          <a:xfrm>
            <a:off x="249847" y="5299075"/>
            <a:ext cx="20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1" name="Conector recto 250"/>
          <p:cNvCxnSpPr/>
          <p:nvPr/>
        </p:nvCxnSpPr>
        <p:spPr bwMode="auto">
          <a:xfrm>
            <a:off x="243497" y="5565775"/>
            <a:ext cx="20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5" name="Conector recto 254"/>
          <p:cNvCxnSpPr/>
          <p:nvPr/>
        </p:nvCxnSpPr>
        <p:spPr bwMode="auto">
          <a:xfrm>
            <a:off x="243497" y="6111875"/>
            <a:ext cx="20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7" name="Conector recto 256"/>
          <p:cNvCxnSpPr/>
          <p:nvPr/>
        </p:nvCxnSpPr>
        <p:spPr bwMode="auto">
          <a:xfrm>
            <a:off x="243497" y="6367460"/>
            <a:ext cx="207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92" name="Line 61"/>
          <p:cNvSpPr>
            <a:spLocks noChangeShapeType="1"/>
          </p:cNvSpPr>
          <p:nvPr/>
        </p:nvSpPr>
        <p:spPr bwMode="auto">
          <a:xfrm>
            <a:off x="2456709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72" name="Line 367"/>
          <p:cNvSpPr>
            <a:spLocks noChangeShapeType="1"/>
          </p:cNvSpPr>
          <p:nvPr/>
        </p:nvSpPr>
        <p:spPr bwMode="auto">
          <a:xfrm flipH="1">
            <a:off x="102289" y="684820"/>
            <a:ext cx="120600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 flipH="1">
            <a:off x="102288" y="2512753"/>
            <a:ext cx="12074400" cy="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79" name="Line 61"/>
          <p:cNvSpPr>
            <a:spLocks noChangeShapeType="1"/>
          </p:cNvSpPr>
          <p:nvPr/>
        </p:nvSpPr>
        <p:spPr bwMode="auto">
          <a:xfrm>
            <a:off x="6426436" y="90207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69" name="Line 61"/>
          <p:cNvSpPr>
            <a:spLocks noChangeShapeType="1"/>
          </p:cNvSpPr>
          <p:nvPr/>
        </p:nvSpPr>
        <p:spPr bwMode="auto">
          <a:xfrm>
            <a:off x="3859424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5" name="Line 331"/>
          <p:cNvSpPr>
            <a:spLocks noChangeShapeType="1"/>
          </p:cNvSpPr>
          <p:nvPr/>
        </p:nvSpPr>
        <p:spPr bwMode="auto">
          <a:xfrm>
            <a:off x="250567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3109" name="Line 339"/>
          <p:cNvSpPr>
            <a:spLocks noChangeShapeType="1"/>
          </p:cNvSpPr>
          <p:nvPr/>
        </p:nvSpPr>
        <p:spPr bwMode="auto">
          <a:xfrm>
            <a:off x="3985752" y="895725"/>
            <a:ext cx="0" cy="5760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273" name="Text Box 368"/>
          <p:cNvSpPr txBox="1">
            <a:spLocks noChangeArrowheads="1"/>
          </p:cNvSpPr>
          <p:nvPr/>
        </p:nvSpPr>
        <p:spPr bwMode="auto">
          <a:xfrm>
            <a:off x="3518625" y="3377650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74" name="Conector recto 273"/>
          <p:cNvCxnSpPr/>
          <p:nvPr/>
        </p:nvCxnSpPr>
        <p:spPr bwMode="auto">
          <a:xfrm>
            <a:off x="3593440" y="3704328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5" name="Conector recto 274"/>
          <p:cNvCxnSpPr/>
          <p:nvPr/>
        </p:nvCxnSpPr>
        <p:spPr bwMode="auto">
          <a:xfrm>
            <a:off x="3593440" y="3977378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6" name="Text Box 368"/>
          <p:cNvSpPr txBox="1">
            <a:spLocks noChangeArrowheads="1"/>
          </p:cNvSpPr>
          <p:nvPr/>
        </p:nvSpPr>
        <p:spPr bwMode="auto">
          <a:xfrm>
            <a:off x="3517839" y="4199312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77" name="Conector recto 276"/>
          <p:cNvCxnSpPr/>
          <p:nvPr/>
        </p:nvCxnSpPr>
        <p:spPr bwMode="auto">
          <a:xfrm>
            <a:off x="3592654" y="4525990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8" name="Conector recto 277"/>
          <p:cNvCxnSpPr/>
          <p:nvPr/>
        </p:nvCxnSpPr>
        <p:spPr bwMode="auto">
          <a:xfrm>
            <a:off x="3592654" y="4799040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9" name="Text Box 368"/>
          <p:cNvSpPr txBox="1">
            <a:spLocks noChangeArrowheads="1"/>
          </p:cNvSpPr>
          <p:nvPr/>
        </p:nvSpPr>
        <p:spPr bwMode="auto">
          <a:xfrm>
            <a:off x="3521789" y="4999495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80" name="Conector recto 279"/>
          <p:cNvCxnSpPr/>
          <p:nvPr/>
        </p:nvCxnSpPr>
        <p:spPr bwMode="auto">
          <a:xfrm>
            <a:off x="3596604" y="5326173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Conector recto 280"/>
          <p:cNvCxnSpPr/>
          <p:nvPr/>
        </p:nvCxnSpPr>
        <p:spPr bwMode="auto">
          <a:xfrm>
            <a:off x="3596604" y="5599223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2" name="Text Box 368"/>
          <p:cNvSpPr txBox="1">
            <a:spLocks noChangeArrowheads="1"/>
          </p:cNvSpPr>
          <p:nvPr/>
        </p:nvSpPr>
        <p:spPr bwMode="auto">
          <a:xfrm>
            <a:off x="3521789" y="5798068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  <a:p>
            <a:pPr algn="r">
              <a:spcBef>
                <a:spcPts val="400"/>
              </a:spcBef>
            </a:pPr>
            <a:endParaRPr lang="es-ES_tradnl" altLang="es-MX" sz="6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r">
              <a:spcBef>
                <a:spcPts val="400"/>
              </a:spcBef>
            </a:pPr>
            <a:r>
              <a:rPr lang="es-ES_tradnl" altLang="es-MX" sz="600" b="1" dirty="0" smtClean="0">
                <a:solidFill>
                  <a:schemeClr val="bg1">
                    <a:lumMod val="50000"/>
                  </a:schemeClr>
                </a:solidFill>
              </a:rPr>
              <a:t>c</a:t>
            </a:r>
            <a:endParaRPr lang="es-ES_tradnl" altLang="es-MX" sz="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83" name="Conector recto 282"/>
          <p:cNvCxnSpPr/>
          <p:nvPr/>
        </p:nvCxnSpPr>
        <p:spPr bwMode="auto">
          <a:xfrm>
            <a:off x="3596604" y="6124746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Conector recto 283"/>
          <p:cNvCxnSpPr/>
          <p:nvPr/>
        </p:nvCxnSpPr>
        <p:spPr bwMode="auto">
          <a:xfrm>
            <a:off x="3596604" y="6397796"/>
            <a:ext cx="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9" name="Text Box 368"/>
          <p:cNvSpPr txBox="1">
            <a:spLocks noChangeArrowheads="1"/>
          </p:cNvSpPr>
          <p:nvPr/>
        </p:nvSpPr>
        <p:spPr bwMode="auto">
          <a:xfrm>
            <a:off x="3777236" y="2467032"/>
            <a:ext cx="300453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altLang="es-MX" sz="600" b="1" dirty="0" smtClean="0"/>
              <a:t>RT</a:t>
            </a:r>
            <a:endParaRPr lang="es-ES_tradnl" altLang="es-MX" sz="700" b="1" dirty="0"/>
          </a:p>
        </p:txBody>
      </p:sp>
      <p:sp>
        <p:nvSpPr>
          <p:cNvPr id="180" name="Line 371"/>
          <p:cNvSpPr>
            <a:spLocks noChangeShapeType="1"/>
          </p:cNvSpPr>
          <p:nvPr/>
        </p:nvSpPr>
        <p:spPr bwMode="auto">
          <a:xfrm>
            <a:off x="9492103" y="419710"/>
            <a:ext cx="0" cy="259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ctr"/>
          <a:lstStyle/>
          <a:p>
            <a:endParaRPr lang="es-MX"/>
          </a:p>
        </p:txBody>
      </p:sp>
      <p:sp>
        <p:nvSpPr>
          <p:cNvPr id="182" name="Text Box 368"/>
          <p:cNvSpPr txBox="1">
            <a:spLocks noChangeArrowheads="1"/>
          </p:cNvSpPr>
          <p:nvPr/>
        </p:nvSpPr>
        <p:spPr bwMode="auto">
          <a:xfrm>
            <a:off x="171071" y="3393375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3" name="Text Box 368"/>
          <p:cNvSpPr txBox="1">
            <a:spLocks noChangeArrowheads="1"/>
          </p:cNvSpPr>
          <p:nvPr/>
        </p:nvSpPr>
        <p:spPr bwMode="auto">
          <a:xfrm>
            <a:off x="171071" y="4219102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6" name="Text Box 368"/>
          <p:cNvSpPr txBox="1">
            <a:spLocks noChangeArrowheads="1"/>
          </p:cNvSpPr>
          <p:nvPr/>
        </p:nvSpPr>
        <p:spPr bwMode="auto">
          <a:xfrm>
            <a:off x="171071" y="5036516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7" name="Text Box 368"/>
          <p:cNvSpPr txBox="1">
            <a:spLocks noChangeArrowheads="1"/>
          </p:cNvSpPr>
          <p:nvPr/>
        </p:nvSpPr>
        <p:spPr bwMode="auto">
          <a:xfrm>
            <a:off x="171071" y="5829002"/>
            <a:ext cx="1937892" cy="213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CURP / Entidad de nacimiento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Nombre (Nombre(s), Primer Apellido, Segundo Apellido)</a:t>
            </a:r>
          </a:p>
          <a:p>
            <a:pPr>
              <a:spcBef>
                <a:spcPts val="420"/>
              </a:spcBef>
            </a:pPr>
            <a:endParaRPr lang="es-ES_tradnl" altLang="es-MX" sz="5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ts val="420"/>
              </a:spcBef>
            </a:pPr>
            <a:r>
              <a:rPr lang="es-ES_tradnl" altLang="es-MX" sz="500" b="1" dirty="0" smtClean="0">
                <a:solidFill>
                  <a:schemeClr val="bg1">
                    <a:lumMod val="50000"/>
                  </a:schemeClr>
                </a:solidFill>
              </a:rPr>
              <a:t>No. de Afiliación </a:t>
            </a:r>
            <a:endParaRPr lang="es-ES_tradnl" altLang="es-MX" sz="5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ón en blanco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Office\Plantillas\Presentación en blanco.pot</Template>
  <TotalTime>2141</TotalTime>
  <Words>807</Words>
  <Application>Microsoft Office PowerPoint</Application>
  <PresentationFormat>Personalizado</PresentationFormat>
  <Paragraphs>218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Times New Roman</vt:lpstr>
      <vt:lpstr>Presentación en blanco</vt:lpstr>
      <vt:lpstr>Presentación de PowerPoint</vt:lpstr>
    </vt:vector>
  </TitlesOfParts>
  <Company>DGEI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Lic. Raul Wong Luna</dc:creator>
  <cp:lastModifiedBy>Alicia Mercado Sandoval</cp:lastModifiedBy>
  <cp:revision>143</cp:revision>
  <cp:lastPrinted>2016-10-18T00:48:15Z</cp:lastPrinted>
  <dcterms:created xsi:type="dcterms:W3CDTF">1999-08-26T18:48:18Z</dcterms:created>
  <dcterms:modified xsi:type="dcterms:W3CDTF">2016-10-18T00:48:22Z</dcterms:modified>
</cp:coreProperties>
</file>